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10" r:id="rId2"/>
    <p:sldId id="311" r:id="rId3"/>
    <p:sldId id="312" r:id="rId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42139B-F2EC-4994-921C-1AC969D7D26F}" v="1" dt="2024-04-26T00:54:26.2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33A733-0A3E-4C08-BE68-313A69B2BBFC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61C8D-E186-4FC1-A85B-694CBDF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687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51928-224E-6106-8D06-B507E6137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D1FD8F-B9DB-F9EB-2600-C92A38FFE1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F7A54-74F2-EE37-692F-6AD65F36F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C9AB-46C6-47C8-BA48-2BE854EF424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B7F61-30B5-48A2-C1B7-2A8F80EB9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8C219-229D-64C0-82EF-4544E6973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4AD5-5579-4E81-9D90-D62866C6B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52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34CA5-54C5-176C-6906-E811B993D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BC1FC8-23DC-0B78-E5FE-ECE2D3922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6F2CB9-BACF-872C-BA0D-C5B3D53C9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C9AB-46C6-47C8-BA48-2BE854EF424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C33FD-F79C-C293-5DDD-E5CBBF4F3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2F2EF-2B58-D617-3CDE-ED3D7BB74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4AD5-5579-4E81-9D90-D62866C6B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04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396E91-964B-ADAC-8D61-E188D73C3D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641BE8-59B1-1322-B890-7F709FF017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476DA-B403-CF7C-6F9C-5979963D7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C9AB-46C6-47C8-BA48-2BE854EF424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991B4-A979-2A3A-813A-CC39FC785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092BF8-8EDD-E4DE-BDC5-8163507AE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4AD5-5579-4E81-9D90-D62866C6B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737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2DC2E-EA78-9773-B491-F50B013AF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13884-C2B9-CE5C-21D0-34687C43E0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1751"/>
            <a:ext cx="10515600" cy="4925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4507F3-1B23-C86A-8CD6-26338DFC9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C9AB-46C6-47C8-BA48-2BE854EF424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0E095-3218-BD2A-985F-67655879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8B4640-DD29-D95E-5E02-9DB48E249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4AD5-5579-4E81-9D90-D62866C6B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76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714DE-9C3F-9840-545F-D3B3A0BB7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34567-7BD4-405C-4CFE-E8912872A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2E5BF-9DD1-B34E-8B7C-73A9F0897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C9AB-46C6-47C8-BA48-2BE854EF424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84005-3573-B1E7-57FD-849F4F236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26CBE-8923-FCA3-0CDD-B9C5B9651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4AD5-5579-4E81-9D90-D62866C6B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321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A51AB-E64E-795E-EC28-DE15A51B0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B8A2B-3EFA-C551-D3A4-737D377971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9EFD77-310D-A910-7F17-1A67E0A14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33C810-8213-95C8-BAC5-D5BD212A4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C9AB-46C6-47C8-BA48-2BE854EF424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4A6747-2A32-056C-2331-8B63B93E9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E969B0-A848-4055-3498-073A26336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4AD5-5579-4E81-9D90-D62866C6B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36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D794E-3847-8DD5-0B0B-ADBD8FDE8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B13F7E-6BB2-0455-C69A-82AECD63C6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EE0DAE-00BD-2FD5-6873-B279A87B2C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E11D72-35B2-996C-F470-8F2E9DD5C0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D160D2-C2A9-2EEA-0883-601E35D4AE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37FEF1-E819-DBB0-862F-164D33C5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C9AB-46C6-47C8-BA48-2BE854EF424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031D35-C40A-7BF2-0AD2-92FF90630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CBAE6E-A03A-91F3-3CCD-1C72C67A2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4AD5-5579-4E81-9D90-D62866C6B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122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24F29-C49D-53E0-539B-4B5367E8C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9C9044-BA79-45D0-B574-A02CF1145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C9AB-46C6-47C8-BA48-2BE854EF424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692EA9-4038-5F15-1E4F-6023BB2BD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E7AA04-F425-EB09-906B-10D336613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4AD5-5579-4E81-9D90-D62866C6B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648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8EAF82-6C2A-370B-A6D4-580EC65C2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C9AB-46C6-47C8-BA48-2BE854EF424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C65058-8051-C908-20CE-CEA3BFE6C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F9D103-387A-2831-ADE8-3FBD354D3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4AD5-5579-4E81-9D90-D62866C6B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75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CACA5-C258-868D-31EC-883A7995E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B8A37-62D5-FDA3-8F25-4C4C9EAE6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F62500-603C-E343-01AB-35CBC969D8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424C79-381A-C89E-E61F-2B97DA62B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C9AB-46C6-47C8-BA48-2BE854EF424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69B663-ED76-3ED4-7D7C-9DD92F54A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11C0FF-5B4F-6803-5615-02BCEACE1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4AD5-5579-4E81-9D90-D62866C6B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242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B1E6F-99A2-E7D2-5808-D78F104DF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31D7E9-0A4D-23BC-D7CA-32D2535B45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F35BF8-7FD3-C3DF-E6A8-D9730F5931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BE137B-9ED4-512E-289B-0A4A73EE8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C9AB-46C6-47C8-BA48-2BE854EF424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85286D-DF3B-2103-F011-E999E3DAA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721B2-8B16-31BB-44A3-BA047DF95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4AD5-5579-4E81-9D90-D62866C6B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648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385B8F-9CD0-0C02-E40C-7C7D4BB74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6875F-75C4-FD13-1598-25458BF04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D5FF2-A206-C7BD-7517-0B7ED14717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09C9AB-46C6-47C8-BA48-2BE854EF424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B6FCB5-D7F0-4387-CD9B-2B543FCBBD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7574EE-DAA0-5BF1-BA21-E20B2BD73F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B94AD5-5579-4E81-9D90-D62866C6BBED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blue and white logo&#10;&#10;Description automatically generated">
            <a:extLst>
              <a:ext uri="{FF2B5EF4-FFF2-40B4-BE49-F238E27FC236}">
                <a16:creationId xmlns:a16="http://schemas.microsoft.com/office/drawing/2014/main" id="{92D9A849-FD83-4392-325B-6E915D1E800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2538" y="185738"/>
            <a:ext cx="2371681" cy="114689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1824E3A-1FE2-53CE-3B82-99910DF8B4D8}"/>
              </a:ext>
            </a:extLst>
          </p:cNvPr>
          <p:cNvSpPr/>
          <p:nvPr userDrawn="1"/>
        </p:nvSpPr>
        <p:spPr>
          <a:xfrm>
            <a:off x="0" y="6405217"/>
            <a:ext cx="12192000" cy="448491"/>
          </a:xfrm>
          <a:prstGeom prst="rect">
            <a:avLst/>
          </a:prstGeom>
          <a:solidFill>
            <a:srgbClr val="0038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dirty="0"/>
              <a:t> </a:t>
            </a:r>
            <a:r>
              <a:rPr lang="en-US" sz="2400" i="1" dirty="0"/>
              <a:t>www.afa.org                                    Educate – Advocate - Support</a:t>
            </a:r>
            <a:endParaRPr lang="en-US" sz="2400" dirty="0"/>
          </a:p>
        </p:txBody>
      </p:sp>
      <p:sp>
        <p:nvSpPr>
          <p:cNvPr id="8" name="Slide Number Placeholder 8">
            <a:extLst>
              <a:ext uri="{FF2B5EF4-FFF2-40B4-BE49-F238E27FC236}">
                <a16:creationId xmlns:a16="http://schemas.microsoft.com/office/drawing/2014/main" id="{408F6C3E-1595-461B-5DB1-BB1484BE087F}"/>
              </a:ext>
            </a:extLst>
          </p:cNvPr>
          <p:cNvSpPr txBox="1">
            <a:spLocks/>
          </p:cNvSpPr>
          <p:nvPr userDrawn="1"/>
        </p:nvSpPr>
        <p:spPr>
          <a:xfrm>
            <a:off x="8696864" y="6451197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7F3C002-4CFD-4006-B480-3F9D2DF731F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377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litary.com/benefits/military-pay/chart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ilitarypay.defense.gov/blendedretiremen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ilitarypay.defense.gov/blendedretiremen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0FDE6-DD1D-5F54-25E9-E1B301914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Ask Your Employer To Match This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C091E-C9A0-7A4E-6D60-DF3516440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937" y="1154098"/>
            <a:ext cx="10657898" cy="4925212"/>
          </a:xfrm>
        </p:spPr>
        <p:txBody>
          <a:bodyPr>
            <a:normAutofit lnSpcReduction="10000"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Ask your potential employer for a starting salary of $1918.00 a month with the assurance of frequent pay raises and promotions.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 E1 less than four months will earn $1,865; E1 over four months, but under two years will earn $2,017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See a complete explanation of military pay and benefits at </a:t>
            </a:r>
            <a:r>
              <a:rPr lang="en-US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https://www.military.com/benefits/military-pay/charts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Insist they hire you with no prior experience and provide you with college accredited job training with full PAY.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Demand a rent-free apartment / house (if married) with all utilities paid and free meals.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Insist on a minimum of 30 days PAID vacation per year, plus weekends and all 11 federal holidays off.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Ask them to provide you with FREE work clothes and an additional yearly allowance for upkeep and replacement.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Demand FULL medical and dental coverage at no cost to you with unlimited paid sick leave.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Tell them you will be going to </a:t>
            </a:r>
            <a:r>
              <a:rPr lang="en-US" sz="20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COLLEGE while you work for them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and you want them to pay for 100% of your tuition!!!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362792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945D9-40AF-DCBE-A129-4623BF340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Ask Your Employer To Match This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5C98-B329-C0DE-A9F4-FA7144C78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729" y="1278645"/>
            <a:ext cx="10515600" cy="4925212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8"/>
              <a:tabLst>
                <a:tab pos="4572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Insist on free MEMBERSHIP to a state-of-the-art fitness facility with the ability to work out during working hours.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8"/>
              <a:tabLst>
                <a:tab pos="4572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Demand free air TRAVEL to hundreds of worldwide locations, and popular vacation destinations.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8"/>
              <a:tabLst>
                <a:tab pos="4572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Tell them you want to be provided with tax free purchases on most day-to-day items.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8"/>
              <a:tabLst>
                <a:tab pos="4572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Demand a low-cost life insurance package providing up to $500,000 of coverage! (approximately $30 month/$500K).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8"/>
              <a:tabLst>
                <a:tab pos="4572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Insist they provide you with a 401K with an automatic 1% investment of your pay (</a:t>
            </a:r>
            <a:r>
              <a:rPr lang="en-US" sz="20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not out of your pay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), even if you do not contribute.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tabLst>
                <a:tab pos="9144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After two years, ask them to match an additional 4% of your contribution, meaning that if you contribute 5% it would be equivalent to a 10% investment.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8"/>
              <a:tabLst>
                <a:tab pos="4572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Tell them you might be leaving in 4 or 5 years and expect an education severance package.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tabLst>
                <a:tab pos="9144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When you do leave, you want an additional $47,000 to $80,000 for college, university, or vocational training.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tabLst>
                <a:tab pos="9144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After leaving and furthering your education, you want them to help PAY your bills, so you can focus on your schoolwork!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tabLst>
                <a:tab pos="9144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Full tuition and fees for in-state public schools, monthly housing allowance, books &amp; supplies stipend.</a:t>
            </a:r>
            <a:b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US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8"/>
              <a:tabLst>
                <a:tab pos="4572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If you decide to stay, tell them you want to retire and collect a pension and benefits after only working for 20 years.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tabLst>
                <a:tab pos="9144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Defined Benefit: Retired pay equal to 2% times the number of years of service, times your retired base pay. If you retire at 20 years service, you get 40% of your final base pay.  </a:t>
            </a:r>
            <a:r>
              <a:rPr lang="en-US" sz="20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See the Blended Retirement System Paper in the tool box or </a:t>
            </a:r>
            <a:r>
              <a:rPr lang="en-US" sz="2000" kern="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https://militarypay.defense.gov/blendedretirement/</a:t>
            </a:r>
            <a:endParaRPr lang="en-US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56823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0B1C0-7287-4B1C-F071-B80BE9C9C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Ask Your Employer To Match This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922F3-E244-801D-CACE-5B7CB84D0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13"/>
              <a:tabLst>
                <a:tab pos="4572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Tell them you might be leaving in 4 or 5 years and expect an education severance package.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tabLst>
                <a:tab pos="9144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When you do leave, you want an additional $47,000 to $80,000 for college, university, or vocational training.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tabLst>
                <a:tab pos="9144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After leaving and furthering your education, you want them to help PAY your bills, so you can focus on your schoolwork!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tabLst>
                <a:tab pos="9144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Full tuition and fees for in-state public schools, monthly housing allowance, books &amp; supplies stipend.</a:t>
            </a:r>
            <a:b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US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13"/>
              <a:tabLst>
                <a:tab pos="4572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If you decide to stay, tell them you want to retire and collect a pension and benefits after only working for 20 years.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tabLst>
                <a:tab pos="9144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Defined Benefit: Retired pay equal to 2% times the number of years of service, times your retired base pay. If you retire at 20 years service, you get 40% of your final base pay.  </a:t>
            </a:r>
            <a:r>
              <a:rPr lang="en-US" sz="20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See the Blended Retirement System Paper in the tool box or </a:t>
            </a:r>
            <a:r>
              <a:rPr lang="en-US" sz="2000" kern="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https://militarypay.defense.gov/blendedretirement/</a:t>
            </a:r>
            <a:endParaRPr lang="en-US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018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D6ABED5CFCC44CAFD3887EA6F2AFBC" ma:contentTypeVersion="6" ma:contentTypeDescription="Create a new document." ma:contentTypeScope="" ma:versionID="7d0ad633d9f49b34d5417a6166cb3740">
  <xsd:schema xmlns:xsd="http://www.w3.org/2001/XMLSchema" xmlns:xs="http://www.w3.org/2001/XMLSchema" xmlns:p="http://schemas.microsoft.com/office/2006/metadata/properties" xmlns:ns2="608dc51c-bc95-4438-9546-c03356579892" xmlns:ns3="562e9c33-cb4f-4f66-93a9-17b8d4b853e2" targetNamespace="http://schemas.microsoft.com/office/2006/metadata/properties" ma:root="true" ma:fieldsID="877fba62b775fa124a3017c64418b161" ns2:_="" ns3:_="">
    <xsd:import namespace="608dc51c-bc95-4438-9546-c03356579892"/>
    <xsd:import namespace="562e9c33-cb4f-4f66-93a9-17b8d4b853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dc51c-bc95-4438-9546-c033565798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2e9c33-cb4f-4f66-93a9-17b8d4b853e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8F07020-07C8-4C09-B341-B2849FB5E367}"/>
</file>

<file path=customXml/itemProps2.xml><?xml version="1.0" encoding="utf-8"?>
<ds:datastoreItem xmlns:ds="http://schemas.openxmlformats.org/officeDocument/2006/customXml" ds:itemID="{434DB536-9B23-4B62-AE0D-C8492AED8C10}"/>
</file>

<file path=customXml/itemProps3.xml><?xml version="1.0" encoding="utf-8"?>
<ds:datastoreItem xmlns:ds="http://schemas.openxmlformats.org/officeDocument/2006/customXml" ds:itemID="{07FA45C6-5C23-499B-954B-7173DD42F38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5214</TotalTime>
  <Words>687</Words>
  <Application>Microsoft Office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Ask Your Employer To Match This</vt:lpstr>
      <vt:lpstr>Ask Your Employer To Match This</vt:lpstr>
      <vt:lpstr>Ask Your Employer To Match This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Campbell</dc:creator>
  <cp:lastModifiedBy>John Campbell</cp:lastModifiedBy>
  <cp:revision>7</cp:revision>
  <cp:lastPrinted>2024-03-04T02:54:32Z</cp:lastPrinted>
  <dcterms:created xsi:type="dcterms:W3CDTF">2024-02-25T22:15:35Z</dcterms:created>
  <dcterms:modified xsi:type="dcterms:W3CDTF">2024-04-26T01:00:19Z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0x010100B9D6ABED5CFCC44CAFD3887EA6F2AFBC</vt:lpwstr>
  </property>
</Properties>
</file>