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05" r:id="rId5"/>
    <p:sldId id="314" r:id="rId6"/>
    <p:sldId id="312" r:id="rId7"/>
    <p:sldId id="320" r:id="rId8"/>
    <p:sldId id="321" r:id="rId9"/>
    <p:sldId id="316" r:id="rId10"/>
    <p:sldId id="318" r:id="rId11"/>
    <p:sldId id="315" r:id="rId12"/>
    <p:sldId id="317" r:id="rId13"/>
    <p:sldId id="310" r:id="rId14"/>
    <p:sldId id="319" r:id="rId15"/>
    <p:sldId id="311" r:id="rId16"/>
    <p:sldId id="313"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0" d="100"/>
          <a:sy n="110" d="100"/>
        </p:scale>
        <p:origin x="630" y="5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3DEBB-47F7-4D22-A4DC-582F0FD79E3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56931DB4-1490-4FBC-BF96-CFA22F545BE6}">
      <dgm:prSet phldrT="[Text]" custT="1"/>
      <dgm:spPr>
        <a:xfrm>
          <a:off x="295235" y="0"/>
          <a:ext cx="4043905" cy="4043905"/>
        </a:xfrm>
        <a:prstGeom prst="ellipse">
          <a:avLst/>
        </a:prstGeom>
        <a:solidFill>
          <a:srgbClr val="5B9BD5">
            <a:hueOff val="0"/>
            <a:satOff val="0"/>
            <a:lumOff val="0"/>
            <a:alphaOff val="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r>
            <a:rPr lang="en-US" sz="1800" b="1"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    20.3M</a:t>
          </a:r>
        </a:p>
      </dgm:t>
    </dgm:pt>
    <dgm:pt modelId="{2F5B8D0A-AA98-4E79-A2FB-E49C6E6DA66A}" type="parTrans" cxnId="{2854D31F-DC05-4F50-A68C-8FE8A8A1AC2C}">
      <dgm:prSet/>
      <dgm:spPr/>
      <dgm:t>
        <a:bodyPr/>
        <a:lstStyle/>
        <a:p>
          <a:endParaRPr lang="en-US"/>
        </a:p>
      </dgm:t>
    </dgm:pt>
    <dgm:pt modelId="{CFC73094-CD24-433C-A9B1-3CC7BDE41437}" type="sibTrans" cxnId="{2854D31F-DC05-4F50-A68C-8FE8A8A1AC2C}">
      <dgm:prSet/>
      <dgm:spPr/>
      <dgm:t>
        <a:bodyPr/>
        <a:lstStyle/>
        <a:p>
          <a:endParaRPr lang="en-US"/>
        </a:p>
      </dgm:t>
    </dgm:pt>
    <dgm:pt modelId="{13816753-5134-4326-90BE-2358F494E1F1}">
      <dgm:prSet phldrT="[Text]" custT="1"/>
      <dgm:spPr>
        <a:xfrm>
          <a:off x="727083" y="1235170"/>
          <a:ext cx="3498851" cy="2808734"/>
        </a:xfrm>
        <a:prstGeom prst="ellipse">
          <a:avLst/>
        </a:prstGeom>
        <a:solidFill>
          <a:srgbClr val="FFC000">
            <a:alpha val="6800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r>
            <a:rPr lang="en-US" sz="1800" b="1"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12.5M</a:t>
          </a:r>
          <a:endParaRPr lang="en-US" sz="1400" b="1"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dgm:t>
    </dgm:pt>
    <dgm:pt modelId="{A5BE2EA3-47E2-4ADF-88B1-4B929C8C5DEE}" type="parTrans" cxnId="{C4FF71C5-5363-4EDB-8039-3408EA008AC4}">
      <dgm:prSet/>
      <dgm:spPr/>
      <dgm:t>
        <a:bodyPr/>
        <a:lstStyle/>
        <a:p>
          <a:endParaRPr lang="en-US"/>
        </a:p>
      </dgm:t>
    </dgm:pt>
    <dgm:pt modelId="{AE8208CC-C79D-4630-B583-045829C02AA3}" type="sibTrans" cxnId="{C4FF71C5-5363-4EDB-8039-3408EA008AC4}">
      <dgm:prSet/>
      <dgm:spPr/>
      <dgm:t>
        <a:bodyPr/>
        <a:lstStyle/>
        <a:p>
          <a:endParaRPr lang="en-US"/>
        </a:p>
      </dgm:t>
    </dgm:pt>
    <dgm:pt modelId="{212DD745-9175-4D21-AC61-FF373E9AB884}">
      <dgm:prSet phldrT="[Text]" custT="1"/>
      <dgm:spPr>
        <a:xfrm>
          <a:off x="1009659" y="2150435"/>
          <a:ext cx="2901930" cy="1893469"/>
        </a:xfrm>
        <a:prstGeom prst="ellipse">
          <a:avLst/>
        </a:prstGeom>
        <a:solidFill>
          <a:srgbClr val="ED7D31">
            <a:lumMod val="75000"/>
            <a:alpha val="7400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r>
            <a:rPr lang="en-US" sz="1800" b="1"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3.3M</a:t>
          </a:r>
          <a:endParaRPr lang="en-US" sz="1600" b="1"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dgm:t>
    </dgm:pt>
    <dgm:pt modelId="{D1EA6D34-856C-4809-9A6E-41D723A4A241}" type="parTrans" cxnId="{46D2CFC6-DA92-4A44-BB36-D1A1AE143DF8}">
      <dgm:prSet/>
      <dgm:spPr/>
      <dgm:t>
        <a:bodyPr/>
        <a:lstStyle/>
        <a:p>
          <a:endParaRPr lang="en-US"/>
        </a:p>
      </dgm:t>
    </dgm:pt>
    <dgm:pt modelId="{1A4D5BBD-5E11-4733-A834-40D528B26148}" type="sibTrans" cxnId="{46D2CFC6-DA92-4A44-BB36-D1A1AE143DF8}">
      <dgm:prSet/>
      <dgm:spPr/>
      <dgm:t>
        <a:bodyPr/>
        <a:lstStyle/>
        <a:p>
          <a:endParaRPr lang="en-US"/>
        </a:p>
      </dgm:t>
    </dgm:pt>
    <dgm:pt modelId="{29C620AC-65ED-4151-9841-A6E6EA033B9E}">
      <dgm:prSet phldrT="[Text]" custT="1"/>
      <dgm:spPr>
        <a:xfrm>
          <a:off x="1863720" y="3043248"/>
          <a:ext cx="1250973" cy="1000656"/>
        </a:xfrm>
        <a:prstGeom prst="ellipse">
          <a:avLst/>
        </a:prstGeom>
        <a:solidFill>
          <a:srgbClr val="70AD47">
            <a:lumMod val="60000"/>
            <a:lumOff val="40000"/>
            <a:alpha val="8000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gm:spPr>
      <dgm:t>
        <a:bodyPr/>
        <a:lstStyle/>
        <a:p>
          <a:r>
            <a:rPr lang="en-US" sz="18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370K</a:t>
          </a:r>
          <a:endPar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dgm:t>
    </dgm:pt>
    <dgm:pt modelId="{36B18C37-2819-4811-9EA7-5AD3BC48D377}" type="parTrans" cxnId="{6F873A5E-23F5-4901-A806-5CD59DDD6A40}">
      <dgm:prSet/>
      <dgm:spPr/>
      <dgm:t>
        <a:bodyPr/>
        <a:lstStyle/>
        <a:p>
          <a:endParaRPr lang="en-US"/>
        </a:p>
      </dgm:t>
    </dgm:pt>
    <dgm:pt modelId="{623007E5-5CA8-4CE3-AD72-3B50168986D1}" type="sibTrans" cxnId="{6F873A5E-23F5-4901-A806-5CD59DDD6A40}">
      <dgm:prSet/>
      <dgm:spPr/>
      <dgm:t>
        <a:bodyPr/>
        <a:lstStyle/>
        <a:p>
          <a:endParaRPr lang="en-US"/>
        </a:p>
      </dgm:t>
    </dgm:pt>
    <dgm:pt modelId="{CD4C634A-A815-422D-8B3A-7E5816B8D9BD}" type="pres">
      <dgm:prSet presAssocID="{9FE3DEBB-47F7-4D22-A4DC-582F0FD79E34}" presName="Name0" presStyleCnt="0">
        <dgm:presLayoutVars>
          <dgm:chMax val="7"/>
          <dgm:resizeHandles val="exact"/>
        </dgm:presLayoutVars>
      </dgm:prSet>
      <dgm:spPr/>
    </dgm:pt>
    <dgm:pt modelId="{616FC71F-45B2-4A57-B99E-70FFA8B91A77}" type="pres">
      <dgm:prSet presAssocID="{9FE3DEBB-47F7-4D22-A4DC-582F0FD79E34}" presName="comp1" presStyleCnt="0"/>
      <dgm:spPr/>
    </dgm:pt>
    <dgm:pt modelId="{163DB27C-10BE-4097-92C1-A3214C7C287D}" type="pres">
      <dgm:prSet presAssocID="{9FE3DEBB-47F7-4D22-A4DC-582F0FD79E34}" presName="circle1" presStyleLbl="node1" presStyleIdx="0" presStyleCnt="4" custLinFactNeighborX="-195"/>
      <dgm:spPr/>
    </dgm:pt>
    <dgm:pt modelId="{B61216EA-FAEF-4240-B78B-E0901900EBEB}" type="pres">
      <dgm:prSet presAssocID="{9FE3DEBB-47F7-4D22-A4DC-582F0FD79E34}" presName="c1text" presStyleLbl="node1" presStyleIdx="0" presStyleCnt="4">
        <dgm:presLayoutVars>
          <dgm:bulletEnabled val="1"/>
        </dgm:presLayoutVars>
      </dgm:prSet>
      <dgm:spPr/>
    </dgm:pt>
    <dgm:pt modelId="{95C7C517-FDE1-44E7-AD04-0D6CD24D03E3}" type="pres">
      <dgm:prSet presAssocID="{9FE3DEBB-47F7-4D22-A4DC-582F0FD79E34}" presName="comp2" presStyleCnt="0"/>
      <dgm:spPr/>
    </dgm:pt>
    <dgm:pt modelId="{C0759206-092A-4D21-883B-788DB690647E}" type="pres">
      <dgm:prSet presAssocID="{9FE3DEBB-47F7-4D22-A4DC-582F0FD79E34}" presName="circle2" presStyleLbl="node1" presStyleIdx="1" presStyleCnt="4" custScaleX="108152" custScaleY="86820" custLinFactNeighborX="491" custLinFactNeighborY="7067"/>
      <dgm:spPr/>
    </dgm:pt>
    <dgm:pt modelId="{FC143012-1CE4-40F4-8D2F-FD117B7D7334}" type="pres">
      <dgm:prSet presAssocID="{9FE3DEBB-47F7-4D22-A4DC-582F0FD79E34}" presName="c2text" presStyleLbl="node1" presStyleIdx="1" presStyleCnt="4">
        <dgm:presLayoutVars>
          <dgm:bulletEnabled val="1"/>
        </dgm:presLayoutVars>
      </dgm:prSet>
      <dgm:spPr/>
    </dgm:pt>
    <dgm:pt modelId="{C2310CED-BA71-4E35-8B78-88F5B25B6E79}" type="pres">
      <dgm:prSet presAssocID="{9FE3DEBB-47F7-4D22-A4DC-582F0FD79E34}" presName="comp3" presStyleCnt="0"/>
      <dgm:spPr/>
    </dgm:pt>
    <dgm:pt modelId="{27A4820F-216D-4F98-AE33-EC0788CBFA08}" type="pres">
      <dgm:prSet presAssocID="{9FE3DEBB-47F7-4D22-A4DC-582F0FD79E34}" presName="circle3" presStyleLbl="node1" presStyleIdx="2" presStyleCnt="4" custScaleX="119601" custScaleY="78038" custLinFactNeighborY="11616"/>
      <dgm:spPr/>
    </dgm:pt>
    <dgm:pt modelId="{55110237-6C9C-4848-8AB1-2CC4D6450FB1}" type="pres">
      <dgm:prSet presAssocID="{9FE3DEBB-47F7-4D22-A4DC-582F0FD79E34}" presName="c3text" presStyleLbl="node1" presStyleIdx="2" presStyleCnt="4">
        <dgm:presLayoutVars>
          <dgm:bulletEnabled val="1"/>
        </dgm:presLayoutVars>
      </dgm:prSet>
      <dgm:spPr/>
    </dgm:pt>
    <dgm:pt modelId="{FE1A0FAA-3CF3-4954-A488-814D2AA5B5D4}" type="pres">
      <dgm:prSet presAssocID="{9FE3DEBB-47F7-4D22-A4DC-582F0FD79E34}" presName="comp4" presStyleCnt="0"/>
      <dgm:spPr/>
    </dgm:pt>
    <dgm:pt modelId="{6369C5E6-E249-4CCD-A29F-3156A0506922}" type="pres">
      <dgm:prSet presAssocID="{9FE3DEBB-47F7-4D22-A4DC-582F0FD79E34}" presName="circle4" presStyleLbl="node1" presStyleIdx="3" presStyleCnt="4" custScaleX="77337" custScaleY="61862" custLinFactNeighborX="1767" custLinFactNeighborY="20385"/>
      <dgm:spPr/>
    </dgm:pt>
    <dgm:pt modelId="{8871DE4E-0E56-4350-89A4-E86EF00E2C1C}" type="pres">
      <dgm:prSet presAssocID="{9FE3DEBB-47F7-4D22-A4DC-582F0FD79E34}" presName="c4text" presStyleLbl="node1" presStyleIdx="3" presStyleCnt="4">
        <dgm:presLayoutVars>
          <dgm:bulletEnabled val="1"/>
        </dgm:presLayoutVars>
      </dgm:prSet>
      <dgm:spPr/>
    </dgm:pt>
  </dgm:ptLst>
  <dgm:cxnLst>
    <dgm:cxn modelId="{2854D31F-DC05-4F50-A68C-8FE8A8A1AC2C}" srcId="{9FE3DEBB-47F7-4D22-A4DC-582F0FD79E34}" destId="{56931DB4-1490-4FBC-BF96-CFA22F545BE6}" srcOrd="0" destOrd="0" parTransId="{2F5B8D0A-AA98-4E79-A2FB-E49C6E6DA66A}" sibTransId="{CFC73094-CD24-433C-A9B1-3CC7BDE41437}"/>
    <dgm:cxn modelId="{8673705C-5C3E-42DE-BAB2-F25454FC6966}" type="presOf" srcId="{13816753-5134-4326-90BE-2358F494E1F1}" destId="{C0759206-092A-4D21-883B-788DB690647E}" srcOrd="0" destOrd="0" presId="urn:microsoft.com/office/officeart/2005/8/layout/venn2"/>
    <dgm:cxn modelId="{6F873A5E-23F5-4901-A806-5CD59DDD6A40}" srcId="{9FE3DEBB-47F7-4D22-A4DC-582F0FD79E34}" destId="{29C620AC-65ED-4151-9841-A6E6EA033B9E}" srcOrd="3" destOrd="0" parTransId="{36B18C37-2819-4811-9EA7-5AD3BC48D377}" sibTransId="{623007E5-5CA8-4CE3-AD72-3B50168986D1}"/>
    <dgm:cxn modelId="{23E6E645-C757-4C96-A8A8-302A8AFC95D8}" type="presOf" srcId="{29C620AC-65ED-4151-9841-A6E6EA033B9E}" destId="{6369C5E6-E249-4CCD-A29F-3156A0506922}" srcOrd="0" destOrd="0" presId="urn:microsoft.com/office/officeart/2005/8/layout/venn2"/>
    <dgm:cxn modelId="{CEE16E57-F2EF-4E95-B3F2-882E92D27048}" type="presOf" srcId="{9FE3DEBB-47F7-4D22-A4DC-582F0FD79E34}" destId="{CD4C634A-A815-422D-8B3A-7E5816B8D9BD}" srcOrd="0" destOrd="0" presId="urn:microsoft.com/office/officeart/2005/8/layout/venn2"/>
    <dgm:cxn modelId="{0DA7427A-E3A7-4454-A6E3-11D35D89B85E}" type="presOf" srcId="{56931DB4-1490-4FBC-BF96-CFA22F545BE6}" destId="{B61216EA-FAEF-4240-B78B-E0901900EBEB}" srcOrd="1" destOrd="0" presId="urn:microsoft.com/office/officeart/2005/8/layout/venn2"/>
    <dgm:cxn modelId="{856A1483-E894-47A0-A9FD-98010AFFF036}" type="presOf" srcId="{212DD745-9175-4D21-AC61-FF373E9AB884}" destId="{55110237-6C9C-4848-8AB1-2CC4D6450FB1}" srcOrd="1" destOrd="0" presId="urn:microsoft.com/office/officeart/2005/8/layout/venn2"/>
    <dgm:cxn modelId="{6F8E8091-C1AD-49E9-B860-EF040561893A}" type="presOf" srcId="{29C620AC-65ED-4151-9841-A6E6EA033B9E}" destId="{8871DE4E-0E56-4350-89A4-E86EF00E2C1C}" srcOrd="1" destOrd="0" presId="urn:microsoft.com/office/officeart/2005/8/layout/venn2"/>
    <dgm:cxn modelId="{35ABA6A8-FFC1-4131-9425-F0FB9B9F2138}" type="presOf" srcId="{56931DB4-1490-4FBC-BF96-CFA22F545BE6}" destId="{163DB27C-10BE-4097-92C1-A3214C7C287D}" srcOrd="0" destOrd="0" presId="urn:microsoft.com/office/officeart/2005/8/layout/venn2"/>
    <dgm:cxn modelId="{C4FF71C5-5363-4EDB-8039-3408EA008AC4}" srcId="{9FE3DEBB-47F7-4D22-A4DC-582F0FD79E34}" destId="{13816753-5134-4326-90BE-2358F494E1F1}" srcOrd="1" destOrd="0" parTransId="{A5BE2EA3-47E2-4ADF-88B1-4B929C8C5DEE}" sibTransId="{AE8208CC-C79D-4630-B583-045829C02AA3}"/>
    <dgm:cxn modelId="{46D2CFC6-DA92-4A44-BB36-D1A1AE143DF8}" srcId="{9FE3DEBB-47F7-4D22-A4DC-582F0FD79E34}" destId="{212DD745-9175-4D21-AC61-FF373E9AB884}" srcOrd="2" destOrd="0" parTransId="{D1EA6D34-856C-4809-9A6E-41D723A4A241}" sibTransId="{1A4D5BBD-5E11-4733-A834-40D528B26148}"/>
    <dgm:cxn modelId="{665AE6E2-EE1F-492D-8150-1D6EA1E56BB4}" type="presOf" srcId="{212DD745-9175-4D21-AC61-FF373E9AB884}" destId="{27A4820F-216D-4F98-AE33-EC0788CBFA08}" srcOrd="0" destOrd="0" presId="urn:microsoft.com/office/officeart/2005/8/layout/venn2"/>
    <dgm:cxn modelId="{EB2482EB-3D53-44CC-BE44-1FA9E44DC527}" type="presOf" srcId="{13816753-5134-4326-90BE-2358F494E1F1}" destId="{FC143012-1CE4-40F4-8D2F-FD117B7D7334}" srcOrd="1" destOrd="0" presId="urn:microsoft.com/office/officeart/2005/8/layout/venn2"/>
    <dgm:cxn modelId="{C3EF1502-1BEA-4DD1-A915-2726EAE9DAD0}" type="presParOf" srcId="{CD4C634A-A815-422D-8B3A-7E5816B8D9BD}" destId="{616FC71F-45B2-4A57-B99E-70FFA8B91A77}" srcOrd="0" destOrd="0" presId="urn:microsoft.com/office/officeart/2005/8/layout/venn2"/>
    <dgm:cxn modelId="{FA3A1C2E-46DD-4A5E-B495-210515B61AE2}" type="presParOf" srcId="{616FC71F-45B2-4A57-B99E-70FFA8B91A77}" destId="{163DB27C-10BE-4097-92C1-A3214C7C287D}" srcOrd="0" destOrd="0" presId="urn:microsoft.com/office/officeart/2005/8/layout/venn2"/>
    <dgm:cxn modelId="{2A822222-7B75-40F7-AAF3-13DD43C8F40E}" type="presParOf" srcId="{616FC71F-45B2-4A57-B99E-70FFA8B91A77}" destId="{B61216EA-FAEF-4240-B78B-E0901900EBEB}" srcOrd="1" destOrd="0" presId="urn:microsoft.com/office/officeart/2005/8/layout/venn2"/>
    <dgm:cxn modelId="{959DF970-051E-418D-9507-44CF37CAECC0}" type="presParOf" srcId="{CD4C634A-A815-422D-8B3A-7E5816B8D9BD}" destId="{95C7C517-FDE1-44E7-AD04-0D6CD24D03E3}" srcOrd="1" destOrd="0" presId="urn:microsoft.com/office/officeart/2005/8/layout/venn2"/>
    <dgm:cxn modelId="{D28B8683-39CA-45CC-999C-E3A5FCB22597}" type="presParOf" srcId="{95C7C517-FDE1-44E7-AD04-0D6CD24D03E3}" destId="{C0759206-092A-4D21-883B-788DB690647E}" srcOrd="0" destOrd="0" presId="urn:microsoft.com/office/officeart/2005/8/layout/venn2"/>
    <dgm:cxn modelId="{CB758BB1-D45D-4477-A877-AB16E29A4E59}" type="presParOf" srcId="{95C7C517-FDE1-44E7-AD04-0D6CD24D03E3}" destId="{FC143012-1CE4-40F4-8D2F-FD117B7D7334}" srcOrd="1" destOrd="0" presId="urn:microsoft.com/office/officeart/2005/8/layout/venn2"/>
    <dgm:cxn modelId="{A2B5427C-C3BD-4735-B300-DB4DE4F26EE8}" type="presParOf" srcId="{CD4C634A-A815-422D-8B3A-7E5816B8D9BD}" destId="{C2310CED-BA71-4E35-8B78-88F5B25B6E79}" srcOrd="2" destOrd="0" presId="urn:microsoft.com/office/officeart/2005/8/layout/venn2"/>
    <dgm:cxn modelId="{852CC3FF-7F7E-42AB-BD32-2601E6AF36FF}" type="presParOf" srcId="{C2310CED-BA71-4E35-8B78-88F5B25B6E79}" destId="{27A4820F-216D-4F98-AE33-EC0788CBFA08}" srcOrd="0" destOrd="0" presId="urn:microsoft.com/office/officeart/2005/8/layout/venn2"/>
    <dgm:cxn modelId="{85551AFE-F893-4F4C-B991-784A55CC324A}" type="presParOf" srcId="{C2310CED-BA71-4E35-8B78-88F5B25B6E79}" destId="{55110237-6C9C-4848-8AB1-2CC4D6450FB1}" srcOrd="1" destOrd="0" presId="urn:microsoft.com/office/officeart/2005/8/layout/venn2"/>
    <dgm:cxn modelId="{7EAFA070-F467-409D-868F-D5A17D7BB7D5}" type="presParOf" srcId="{CD4C634A-A815-422D-8B3A-7E5816B8D9BD}" destId="{FE1A0FAA-3CF3-4954-A488-814D2AA5B5D4}" srcOrd="3" destOrd="0" presId="urn:microsoft.com/office/officeart/2005/8/layout/venn2"/>
    <dgm:cxn modelId="{440D885B-9C92-4491-8974-6380F24F8935}" type="presParOf" srcId="{FE1A0FAA-3CF3-4954-A488-814D2AA5B5D4}" destId="{6369C5E6-E249-4CCD-A29F-3156A0506922}" srcOrd="0" destOrd="0" presId="urn:microsoft.com/office/officeart/2005/8/layout/venn2"/>
    <dgm:cxn modelId="{0A51D19F-318D-4DC4-B19D-E54B8F2E1ECE}" type="presParOf" srcId="{FE1A0FAA-3CF3-4954-A488-814D2AA5B5D4}" destId="{8871DE4E-0E56-4350-89A4-E86EF00E2C1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DB27C-10BE-4097-92C1-A3214C7C287D}">
      <dsp:nvSpPr>
        <dsp:cNvPr id="0" name=""/>
        <dsp:cNvSpPr/>
      </dsp:nvSpPr>
      <dsp:spPr>
        <a:xfrm>
          <a:off x="173570" y="0"/>
          <a:ext cx="4725303" cy="4725303"/>
        </a:xfrm>
        <a:prstGeom prst="ellipse">
          <a:avLst/>
        </a:prstGeom>
        <a:solidFill>
          <a:srgbClr val="5B9BD5">
            <a:hueOff val="0"/>
            <a:satOff val="0"/>
            <a:lumOff val="0"/>
            <a:alphaOff val="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    20.3M</a:t>
          </a:r>
        </a:p>
      </dsp:txBody>
      <dsp:txXfrm>
        <a:off x="2069108" y="340066"/>
        <a:ext cx="934226" cy="501193"/>
      </dsp:txXfrm>
    </dsp:sp>
    <dsp:sp modelId="{C0759206-092A-4D21-883B-788DB690647E}">
      <dsp:nvSpPr>
        <dsp:cNvPr id="0" name=""/>
        <dsp:cNvSpPr/>
      </dsp:nvSpPr>
      <dsp:spPr>
        <a:xfrm>
          <a:off x="519793" y="1443296"/>
          <a:ext cx="4088407" cy="3282006"/>
        </a:xfrm>
        <a:prstGeom prst="ellipse">
          <a:avLst/>
        </a:prstGeom>
        <a:solidFill>
          <a:srgbClr val="FFC000">
            <a:alpha val="6800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12.5M</a:t>
          </a:r>
          <a:endParaRPr lang="en-US" sz="1400" b="1"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dsp:txBody>
      <dsp:txXfrm>
        <a:off x="2058805" y="1726731"/>
        <a:ext cx="1010384" cy="417731"/>
      </dsp:txXfrm>
    </dsp:sp>
    <dsp:sp modelId="{27A4820F-216D-4F98-AE33-EC0788CBFA08}">
      <dsp:nvSpPr>
        <dsp:cNvPr id="0" name=""/>
        <dsp:cNvSpPr/>
      </dsp:nvSpPr>
      <dsp:spPr>
        <a:xfrm>
          <a:off x="849983" y="2512783"/>
          <a:ext cx="3390905" cy="2212519"/>
        </a:xfrm>
        <a:prstGeom prst="ellipse">
          <a:avLst/>
        </a:prstGeom>
        <a:solidFill>
          <a:srgbClr val="ED7D31">
            <a:lumMod val="75000"/>
            <a:alpha val="7400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3.3M</a:t>
          </a:r>
          <a:endParaRPr lang="en-US" sz="1600" b="1"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dsp:txBody>
      <dsp:txXfrm>
        <a:off x="1986764" y="2751625"/>
        <a:ext cx="1117344" cy="352010"/>
      </dsp:txXfrm>
    </dsp:sp>
    <dsp:sp modelId="{6369C5E6-E249-4CCD-A29F-3156A0506922}">
      <dsp:nvSpPr>
        <dsp:cNvPr id="0" name=""/>
        <dsp:cNvSpPr/>
      </dsp:nvSpPr>
      <dsp:spPr>
        <a:xfrm>
          <a:off x="1847953" y="3556036"/>
          <a:ext cx="1461763" cy="1169266"/>
        </a:xfrm>
        <a:prstGeom prst="ellipse">
          <a:avLst/>
        </a:prstGeom>
        <a:solidFill>
          <a:srgbClr val="70AD47">
            <a:lumMod val="60000"/>
            <a:lumOff val="40000"/>
            <a:alpha val="80000"/>
          </a:srgb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370K</a:t>
          </a:r>
          <a:endPar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dsp:txBody>
      <dsp:txXfrm>
        <a:off x="2213393" y="3933970"/>
        <a:ext cx="730882" cy="41339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4A33A733-0A3E-4C08-BE68-313A69B2BBFC}" type="datetimeFigureOut">
              <a:rPr lang="en-US" smtClean="0"/>
              <a:t>7/25/2024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77561C8D-E186-4FC1-A85B-694CBDFD1BA7}" type="slidenum">
              <a:rPr lang="en-US" smtClean="0"/>
              <a:t>‹#›</a:t>
            </a:fld>
            <a:endParaRPr lang="en-US"/>
          </a:p>
        </p:txBody>
      </p:sp>
    </p:spTree>
    <p:extLst>
      <p:ext uri="{BB962C8B-B14F-4D97-AF65-F5344CB8AC3E}">
        <p14:creationId xmlns:p14="http://schemas.microsoft.com/office/powerpoint/2010/main" val="285668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3F14D4-09A8-4955-8ECE-2FADABF408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1928-224E-6106-8D06-B507E61370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D1FD8F-B9DB-F9EB-2600-C92A38FFE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AF7A54-74F2-EE37-692F-6AD65F36F5E6}"/>
              </a:ext>
            </a:extLst>
          </p:cNvPr>
          <p:cNvSpPr>
            <a:spLocks noGrp="1"/>
          </p:cNvSpPr>
          <p:nvPr>
            <p:ph type="dt" sz="half" idx="10"/>
          </p:nvPr>
        </p:nvSpPr>
        <p:spPr/>
        <p:txBody>
          <a:bodyPr/>
          <a:lstStyle/>
          <a:p>
            <a:fld id="{1A09C9AB-46C6-47C8-BA48-2BE854EF424D}" type="datetimeFigureOut">
              <a:rPr lang="en-US" smtClean="0"/>
              <a:t>7/25/2024</a:t>
            </a:fld>
            <a:endParaRPr lang="en-US"/>
          </a:p>
        </p:txBody>
      </p:sp>
      <p:sp>
        <p:nvSpPr>
          <p:cNvPr id="5" name="Footer Placeholder 4">
            <a:extLst>
              <a:ext uri="{FF2B5EF4-FFF2-40B4-BE49-F238E27FC236}">
                <a16:creationId xmlns:a16="http://schemas.microsoft.com/office/drawing/2014/main" id="{8F1B7F61-30B5-48A2-C1B7-2A8F80EB9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8C219-229D-64C0-82EF-4544E69738EE}"/>
              </a:ext>
            </a:extLst>
          </p:cNvPr>
          <p:cNvSpPr>
            <a:spLocks noGrp="1"/>
          </p:cNvSpPr>
          <p:nvPr>
            <p:ph type="sldNum" sz="quarter" idx="12"/>
          </p:nvPr>
        </p:nvSpPr>
        <p:spPr/>
        <p:txBody>
          <a:bodyPr/>
          <a:lstStyle/>
          <a:p>
            <a:fld id="{6BB94AD5-5579-4E81-9D90-D62866C6BBED}" type="slidenum">
              <a:rPr lang="en-US" smtClean="0"/>
              <a:t>‹#›</a:t>
            </a:fld>
            <a:endParaRPr lang="en-US"/>
          </a:p>
        </p:txBody>
      </p:sp>
    </p:spTree>
    <p:extLst>
      <p:ext uri="{BB962C8B-B14F-4D97-AF65-F5344CB8AC3E}">
        <p14:creationId xmlns:p14="http://schemas.microsoft.com/office/powerpoint/2010/main" val="265745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4CA5-54C5-176C-6906-E811B993D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BC1FC8-23DC-0B78-E5FE-ECE2D3922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F2CB9-BACF-872C-BA0D-C5B3D53C9660}"/>
              </a:ext>
            </a:extLst>
          </p:cNvPr>
          <p:cNvSpPr>
            <a:spLocks noGrp="1"/>
          </p:cNvSpPr>
          <p:nvPr>
            <p:ph type="dt" sz="half" idx="10"/>
          </p:nvPr>
        </p:nvSpPr>
        <p:spPr/>
        <p:txBody>
          <a:bodyPr/>
          <a:lstStyle/>
          <a:p>
            <a:fld id="{1A09C9AB-46C6-47C8-BA48-2BE854EF424D}" type="datetimeFigureOut">
              <a:rPr lang="en-US" smtClean="0"/>
              <a:t>7/25/2024</a:t>
            </a:fld>
            <a:endParaRPr lang="en-US"/>
          </a:p>
        </p:txBody>
      </p:sp>
      <p:sp>
        <p:nvSpPr>
          <p:cNvPr id="5" name="Footer Placeholder 4">
            <a:extLst>
              <a:ext uri="{FF2B5EF4-FFF2-40B4-BE49-F238E27FC236}">
                <a16:creationId xmlns:a16="http://schemas.microsoft.com/office/drawing/2014/main" id="{C27C33FD-F79C-C293-5DDD-E5CBBF4F3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2F2EF-2B58-D617-3CDE-ED3D7BB74C57}"/>
              </a:ext>
            </a:extLst>
          </p:cNvPr>
          <p:cNvSpPr>
            <a:spLocks noGrp="1"/>
          </p:cNvSpPr>
          <p:nvPr>
            <p:ph type="sldNum" sz="quarter" idx="12"/>
          </p:nvPr>
        </p:nvSpPr>
        <p:spPr/>
        <p:txBody>
          <a:bodyPr/>
          <a:lstStyle/>
          <a:p>
            <a:fld id="{6BB94AD5-5579-4E81-9D90-D62866C6BBED}" type="slidenum">
              <a:rPr lang="en-US" smtClean="0"/>
              <a:t>‹#›</a:t>
            </a:fld>
            <a:endParaRPr lang="en-US"/>
          </a:p>
        </p:txBody>
      </p:sp>
    </p:spTree>
    <p:extLst>
      <p:ext uri="{BB962C8B-B14F-4D97-AF65-F5344CB8AC3E}">
        <p14:creationId xmlns:p14="http://schemas.microsoft.com/office/powerpoint/2010/main" val="9910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96E91-964B-ADAC-8D61-E188D73C3D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641BE8-59B1-1322-B890-7F709FF017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476DA-B403-CF7C-6F9C-5979963D7257}"/>
              </a:ext>
            </a:extLst>
          </p:cNvPr>
          <p:cNvSpPr>
            <a:spLocks noGrp="1"/>
          </p:cNvSpPr>
          <p:nvPr>
            <p:ph type="dt" sz="half" idx="10"/>
          </p:nvPr>
        </p:nvSpPr>
        <p:spPr/>
        <p:txBody>
          <a:bodyPr/>
          <a:lstStyle/>
          <a:p>
            <a:fld id="{1A09C9AB-46C6-47C8-BA48-2BE854EF424D}" type="datetimeFigureOut">
              <a:rPr lang="en-US" smtClean="0"/>
              <a:t>7/25/2024</a:t>
            </a:fld>
            <a:endParaRPr lang="en-US"/>
          </a:p>
        </p:txBody>
      </p:sp>
      <p:sp>
        <p:nvSpPr>
          <p:cNvPr id="5" name="Footer Placeholder 4">
            <a:extLst>
              <a:ext uri="{FF2B5EF4-FFF2-40B4-BE49-F238E27FC236}">
                <a16:creationId xmlns:a16="http://schemas.microsoft.com/office/drawing/2014/main" id="{F26991B4-A979-2A3A-813A-CC39FC785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92BF8-8EDD-E4DE-BDC5-8163507AEDF2}"/>
              </a:ext>
            </a:extLst>
          </p:cNvPr>
          <p:cNvSpPr>
            <a:spLocks noGrp="1"/>
          </p:cNvSpPr>
          <p:nvPr>
            <p:ph type="sldNum" sz="quarter" idx="12"/>
          </p:nvPr>
        </p:nvSpPr>
        <p:spPr/>
        <p:txBody>
          <a:bodyPr/>
          <a:lstStyle/>
          <a:p>
            <a:fld id="{6BB94AD5-5579-4E81-9D90-D62866C6BBED}" type="slidenum">
              <a:rPr lang="en-US" smtClean="0"/>
              <a:t>‹#›</a:t>
            </a:fld>
            <a:endParaRPr lang="en-US"/>
          </a:p>
        </p:txBody>
      </p:sp>
    </p:spTree>
    <p:extLst>
      <p:ext uri="{BB962C8B-B14F-4D97-AF65-F5344CB8AC3E}">
        <p14:creationId xmlns:p14="http://schemas.microsoft.com/office/powerpoint/2010/main" val="89073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DC2E-EA78-9773-B491-F50B013AF04B}"/>
              </a:ext>
            </a:extLst>
          </p:cNvPr>
          <p:cNvSpPr>
            <a:spLocks noGrp="1"/>
          </p:cNvSpPr>
          <p:nvPr>
            <p:ph type="title"/>
          </p:nvPr>
        </p:nvSpPr>
        <p:spPr>
          <a:xfrm>
            <a:off x="838200" y="365126"/>
            <a:ext cx="10515600" cy="7889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0C13884-C2B9-CE5C-21D0-34687C43E088}"/>
              </a:ext>
            </a:extLst>
          </p:cNvPr>
          <p:cNvSpPr>
            <a:spLocks noGrp="1"/>
          </p:cNvSpPr>
          <p:nvPr>
            <p:ph idx="1"/>
          </p:nvPr>
        </p:nvSpPr>
        <p:spPr>
          <a:xfrm>
            <a:off x="838200" y="1251751"/>
            <a:ext cx="10515600" cy="492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507F3-1B23-C86A-8CD6-26338DFC91C5}"/>
              </a:ext>
            </a:extLst>
          </p:cNvPr>
          <p:cNvSpPr>
            <a:spLocks noGrp="1"/>
          </p:cNvSpPr>
          <p:nvPr>
            <p:ph type="dt" sz="half" idx="10"/>
          </p:nvPr>
        </p:nvSpPr>
        <p:spPr/>
        <p:txBody>
          <a:bodyPr/>
          <a:lstStyle/>
          <a:p>
            <a:fld id="{1A09C9AB-46C6-47C8-BA48-2BE854EF424D}" type="datetimeFigureOut">
              <a:rPr lang="en-US" smtClean="0"/>
              <a:t>7/25/2024</a:t>
            </a:fld>
            <a:endParaRPr lang="en-US"/>
          </a:p>
        </p:txBody>
      </p:sp>
      <p:sp>
        <p:nvSpPr>
          <p:cNvPr id="5" name="Footer Placeholder 4">
            <a:extLst>
              <a:ext uri="{FF2B5EF4-FFF2-40B4-BE49-F238E27FC236}">
                <a16:creationId xmlns:a16="http://schemas.microsoft.com/office/drawing/2014/main" id="{BEF0E095-3218-BD2A-985F-67655879C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B4640-DD29-D95E-5E02-9DB48E249965}"/>
              </a:ext>
            </a:extLst>
          </p:cNvPr>
          <p:cNvSpPr>
            <a:spLocks noGrp="1"/>
          </p:cNvSpPr>
          <p:nvPr>
            <p:ph type="sldNum" sz="quarter" idx="12"/>
          </p:nvPr>
        </p:nvSpPr>
        <p:spPr/>
        <p:txBody>
          <a:bodyPr/>
          <a:lstStyle/>
          <a:p>
            <a:fld id="{6BB94AD5-5579-4E81-9D90-D62866C6BBED}" type="slidenum">
              <a:rPr lang="en-US" smtClean="0"/>
              <a:t>‹#›</a:t>
            </a:fld>
            <a:endParaRPr lang="en-US"/>
          </a:p>
        </p:txBody>
      </p:sp>
    </p:spTree>
    <p:extLst>
      <p:ext uri="{BB962C8B-B14F-4D97-AF65-F5344CB8AC3E}">
        <p14:creationId xmlns:p14="http://schemas.microsoft.com/office/powerpoint/2010/main" val="32617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14DE-9C3F-9840-545F-D3B3A0BB7D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234567-7BD4-405C-4CFE-E8912872AA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42E5BF-9DD1-B34E-8B7C-73A9F08978DA}"/>
              </a:ext>
            </a:extLst>
          </p:cNvPr>
          <p:cNvSpPr>
            <a:spLocks noGrp="1"/>
          </p:cNvSpPr>
          <p:nvPr>
            <p:ph type="dt" sz="half" idx="10"/>
          </p:nvPr>
        </p:nvSpPr>
        <p:spPr/>
        <p:txBody>
          <a:bodyPr/>
          <a:lstStyle/>
          <a:p>
            <a:fld id="{1A09C9AB-46C6-47C8-BA48-2BE854EF424D}" type="datetimeFigureOut">
              <a:rPr lang="en-US" smtClean="0"/>
              <a:t>7/25/2024</a:t>
            </a:fld>
            <a:endParaRPr lang="en-US"/>
          </a:p>
        </p:txBody>
      </p:sp>
      <p:sp>
        <p:nvSpPr>
          <p:cNvPr id="5" name="Footer Placeholder 4">
            <a:extLst>
              <a:ext uri="{FF2B5EF4-FFF2-40B4-BE49-F238E27FC236}">
                <a16:creationId xmlns:a16="http://schemas.microsoft.com/office/drawing/2014/main" id="{0A384005-3573-B1E7-57FD-849F4F236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26CBE-8923-FCA3-0CDD-B9C5B9651ACF}"/>
              </a:ext>
            </a:extLst>
          </p:cNvPr>
          <p:cNvSpPr>
            <a:spLocks noGrp="1"/>
          </p:cNvSpPr>
          <p:nvPr>
            <p:ph type="sldNum" sz="quarter" idx="12"/>
          </p:nvPr>
        </p:nvSpPr>
        <p:spPr/>
        <p:txBody>
          <a:bodyPr/>
          <a:lstStyle/>
          <a:p>
            <a:fld id="{6BB94AD5-5579-4E81-9D90-D62866C6BBED}" type="slidenum">
              <a:rPr lang="en-US" smtClean="0"/>
              <a:t>‹#›</a:t>
            </a:fld>
            <a:endParaRPr lang="en-US"/>
          </a:p>
        </p:txBody>
      </p:sp>
    </p:spTree>
    <p:extLst>
      <p:ext uri="{BB962C8B-B14F-4D97-AF65-F5344CB8AC3E}">
        <p14:creationId xmlns:p14="http://schemas.microsoft.com/office/powerpoint/2010/main" val="191332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51AB-E64E-795E-EC28-DE15A51B01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B8A2B-3EFA-C551-D3A4-737D37797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EFD77-310D-A910-7F17-1A67E0A14A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33C810-8213-95C8-BAC5-D5BD212A4F0C}"/>
              </a:ext>
            </a:extLst>
          </p:cNvPr>
          <p:cNvSpPr>
            <a:spLocks noGrp="1"/>
          </p:cNvSpPr>
          <p:nvPr>
            <p:ph type="dt" sz="half" idx="10"/>
          </p:nvPr>
        </p:nvSpPr>
        <p:spPr/>
        <p:txBody>
          <a:bodyPr/>
          <a:lstStyle/>
          <a:p>
            <a:fld id="{1A09C9AB-46C6-47C8-BA48-2BE854EF424D}" type="datetimeFigureOut">
              <a:rPr lang="en-US" smtClean="0"/>
              <a:t>7/25/2024</a:t>
            </a:fld>
            <a:endParaRPr lang="en-US"/>
          </a:p>
        </p:txBody>
      </p:sp>
      <p:sp>
        <p:nvSpPr>
          <p:cNvPr id="6" name="Footer Placeholder 5">
            <a:extLst>
              <a:ext uri="{FF2B5EF4-FFF2-40B4-BE49-F238E27FC236}">
                <a16:creationId xmlns:a16="http://schemas.microsoft.com/office/drawing/2014/main" id="{D54A6747-2A32-056C-2331-8B63B93E9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E969B0-A848-4055-3498-073A26336AA8}"/>
              </a:ext>
            </a:extLst>
          </p:cNvPr>
          <p:cNvSpPr>
            <a:spLocks noGrp="1"/>
          </p:cNvSpPr>
          <p:nvPr>
            <p:ph type="sldNum" sz="quarter" idx="12"/>
          </p:nvPr>
        </p:nvSpPr>
        <p:spPr/>
        <p:txBody>
          <a:bodyPr/>
          <a:lstStyle/>
          <a:p>
            <a:fld id="{6BB94AD5-5579-4E81-9D90-D62866C6BBED}" type="slidenum">
              <a:rPr lang="en-US" smtClean="0"/>
              <a:t>‹#›</a:t>
            </a:fld>
            <a:endParaRPr lang="en-US"/>
          </a:p>
        </p:txBody>
      </p:sp>
    </p:spTree>
    <p:extLst>
      <p:ext uri="{BB962C8B-B14F-4D97-AF65-F5344CB8AC3E}">
        <p14:creationId xmlns:p14="http://schemas.microsoft.com/office/powerpoint/2010/main" val="18183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794E-3847-8DD5-0B0B-ADBD8FDE89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B13F7E-6BB2-0455-C69A-82AECD63C6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EE0DAE-00BD-2FD5-6873-B279A87B2C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1D72-35B2-996C-F470-8F2E9DD5C0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160D2-C2A9-2EEA-0883-601E35D4AE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7FEF1-E819-DBB0-862F-164D33C52F9F}"/>
              </a:ext>
            </a:extLst>
          </p:cNvPr>
          <p:cNvSpPr>
            <a:spLocks noGrp="1"/>
          </p:cNvSpPr>
          <p:nvPr>
            <p:ph type="dt" sz="half" idx="10"/>
          </p:nvPr>
        </p:nvSpPr>
        <p:spPr/>
        <p:txBody>
          <a:bodyPr/>
          <a:lstStyle/>
          <a:p>
            <a:fld id="{1A09C9AB-46C6-47C8-BA48-2BE854EF424D}" type="datetimeFigureOut">
              <a:rPr lang="en-US" smtClean="0"/>
              <a:t>7/25/2024</a:t>
            </a:fld>
            <a:endParaRPr lang="en-US"/>
          </a:p>
        </p:txBody>
      </p:sp>
      <p:sp>
        <p:nvSpPr>
          <p:cNvPr id="8" name="Footer Placeholder 7">
            <a:extLst>
              <a:ext uri="{FF2B5EF4-FFF2-40B4-BE49-F238E27FC236}">
                <a16:creationId xmlns:a16="http://schemas.microsoft.com/office/drawing/2014/main" id="{42031D35-C40A-7BF2-0AD2-92FF90630D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CBAE6E-A03A-91F3-3CCD-1C72C67A29E3}"/>
              </a:ext>
            </a:extLst>
          </p:cNvPr>
          <p:cNvSpPr>
            <a:spLocks noGrp="1"/>
          </p:cNvSpPr>
          <p:nvPr>
            <p:ph type="sldNum" sz="quarter" idx="12"/>
          </p:nvPr>
        </p:nvSpPr>
        <p:spPr/>
        <p:txBody>
          <a:bodyPr/>
          <a:lstStyle/>
          <a:p>
            <a:fld id="{6BB94AD5-5579-4E81-9D90-D62866C6BBED}" type="slidenum">
              <a:rPr lang="en-US" smtClean="0"/>
              <a:t>‹#›</a:t>
            </a:fld>
            <a:endParaRPr lang="en-US"/>
          </a:p>
        </p:txBody>
      </p:sp>
    </p:spTree>
    <p:extLst>
      <p:ext uri="{BB962C8B-B14F-4D97-AF65-F5344CB8AC3E}">
        <p14:creationId xmlns:p14="http://schemas.microsoft.com/office/powerpoint/2010/main" val="428112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4F29-C49D-53E0-539B-4B5367E8C3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9C9044-BA79-45D0-B574-A02CF1145B5B}"/>
              </a:ext>
            </a:extLst>
          </p:cNvPr>
          <p:cNvSpPr>
            <a:spLocks noGrp="1"/>
          </p:cNvSpPr>
          <p:nvPr>
            <p:ph type="dt" sz="half" idx="10"/>
          </p:nvPr>
        </p:nvSpPr>
        <p:spPr/>
        <p:txBody>
          <a:bodyPr/>
          <a:lstStyle/>
          <a:p>
            <a:fld id="{1A09C9AB-46C6-47C8-BA48-2BE854EF424D}" type="datetimeFigureOut">
              <a:rPr lang="en-US" smtClean="0"/>
              <a:t>7/25/2024</a:t>
            </a:fld>
            <a:endParaRPr lang="en-US"/>
          </a:p>
        </p:txBody>
      </p:sp>
      <p:sp>
        <p:nvSpPr>
          <p:cNvPr id="4" name="Footer Placeholder 3">
            <a:extLst>
              <a:ext uri="{FF2B5EF4-FFF2-40B4-BE49-F238E27FC236}">
                <a16:creationId xmlns:a16="http://schemas.microsoft.com/office/drawing/2014/main" id="{1F692EA9-4038-5F15-1E4F-6023BB2BD5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E7AA04-F425-EB09-906B-10D336613D1F}"/>
              </a:ext>
            </a:extLst>
          </p:cNvPr>
          <p:cNvSpPr>
            <a:spLocks noGrp="1"/>
          </p:cNvSpPr>
          <p:nvPr>
            <p:ph type="sldNum" sz="quarter" idx="12"/>
          </p:nvPr>
        </p:nvSpPr>
        <p:spPr/>
        <p:txBody>
          <a:bodyPr/>
          <a:lstStyle/>
          <a:p>
            <a:fld id="{6BB94AD5-5579-4E81-9D90-D62866C6BBED}" type="slidenum">
              <a:rPr lang="en-US" smtClean="0"/>
              <a:t>‹#›</a:t>
            </a:fld>
            <a:endParaRPr lang="en-US"/>
          </a:p>
        </p:txBody>
      </p:sp>
    </p:spTree>
    <p:extLst>
      <p:ext uri="{BB962C8B-B14F-4D97-AF65-F5344CB8AC3E}">
        <p14:creationId xmlns:p14="http://schemas.microsoft.com/office/powerpoint/2010/main" val="361664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8EAF82-6C2A-370B-A6D4-580EC65C24A7}"/>
              </a:ext>
            </a:extLst>
          </p:cNvPr>
          <p:cNvSpPr>
            <a:spLocks noGrp="1"/>
          </p:cNvSpPr>
          <p:nvPr>
            <p:ph type="dt" sz="half" idx="10"/>
          </p:nvPr>
        </p:nvSpPr>
        <p:spPr/>
        <p:txBody>
          <a:bodyPr/>
          <a:lstStyle/>
          <a:p>
            <a:fld id="{1A09C9AB-46C6-47C8-BA48-2BE854EF424D}" type="datetimeFigureOut">
              <a:rPr lang="en-US" smtClean="0"/>
              <a:t>7/25/2024</a:t>
            </a:fld>
            <a:endParaRPr lang="en-US"/>
          </a:p>
        </p:txBody>
      </p:sp>
      <p:sp>
        <p:nvSpPr>
          <p:cNvPr id="3" name="Footer Placeholder 2">
            <a:extLst>
              <a:ext uri="{FF2B5EF4-FFF2-40B4-BE49-F238E27FC236}">
                <a16:creationId xmlns:a16="http://schemas.microsoft.com/office/drawing/2014/main" id="{FFC65058-8051-C908-20CE-CEA3BFE6CC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F9D103-387A-2831-ADE8-3FBD354D322A}"/>
              </a:ext>
            </a:extLst>
          </p:cNvPr>
          <p:cNvSpPr>
            <a:spLocks noGrp="1"/>
          </p:cNvSpPr>
          <p:nvPr>
            <p:ph type="sldNum" sz="quarter" idx="12"/>
          </p:nvPr>
        </p:nvSpPr>
        <p:spPr/>
        <p:txBody>
          <a:bodyPr/>
          <a:lstStyle/>
          <a:p>
            <a:fld id="{6BB94AD5-5579-4E81-9D90-D62866C6BBED}" type="slidenum">
              <a:rPr lang="en-US" smtClean="0"/>
              <a:t>‹#›</a:t>
            </a:fld>
            <a:endParaRPr lang="en-US"/>
          </a:p>
        </p:txBody>
      </p:sp>
    </p:spTree>
    <p:extLst>
      <p:ext uri="{BB962C8B-B14F-4D97-AF65-F5344CB8AC3E}">
        <p14:creationId xmlns:p14="http://schemas.microsoft.com/office/powerpoint/2010/main" val="105297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ACA5-C258-868D-31EC-883A7995E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4B8A37-62D5-FDA3-8F25-4C4C9EAE6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F62500-603C-E343-01AB-35CBC969D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24C79-381A-C89E-E61F-2B97DA62BA1A}"/>
              </a:ext>
            </a:extLst>
          </p:cNvPr>
          <p:cNvSpPr>
            <a:spLocks noGrp="1"/>
          </p:cNvSpPr>
          <p:nvPr>
            <p:ph type="dt" sz="half" idx="10"/>
          </p:nvPr>
        </p:nvSpPr>
        <p:spPr/>
        <p:txBody>
          <a:bodyPr/>
          <a:lstStyle/>
          <a:p>
            <a:fld id="{1A09C9AB-46C6-47C8-BA48-2BE854EF424D}" type="datetimeFigureOut">
              <a:rPr lang="en-US" smtClean="0"/>
              <a:t>7/25/2024</a:t>
            </a:fld>
            <a:endParaRPr lang="en-US"/>
          </a:p>
        </p:txBody>
      </p:sp>
      <p:sp>
        <p:nvSpPr>
          <p:cNvPr id="6" name="Footer Placeholder 5">
            <a:extLst>
              <a:ext uri="{FF2B5EF4-FFF2-40B4-BE49-F238E27FC236}">
                <a16:creationId xmlns:a16="http://schemas.microsoft.com/office/drawing/2014/main" id="{EC69B663-ED76-3ED4-7D7C-9DD92F54A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11C0FF-5B4F-6803-5615-02BCEACE12C2}"/>
              </a:ext>
            </a:extLst>
          </p:cNvPr>
          <p:cNvSpPr>
            <a:spLocks noGrp="1"/>
          </p:cNvSpPr>
          <p:nvPr>
            <p:ph type="sldNum" sz="quarter" idx="12"/>
          </p:nvPr>
        </p:nvSpPr>
        <p:spPr/>
        <p:txBody>
          <a:bodyPr/>
          <a:lstStyle/>
          <a:p>
            <a:fld id="{6BB94AD5-5579-4E81-9D90-D62866C6BBED}" type="slidenum">
              <a:rPr lang="en-US" smtClean="0"/>
              <a:t>‹#›</a:t>
            </a:fld>
            <a:endParaRPr lang="en-US"/>
          </a:p>
        </p:txBody>
      </p:sp>
    </p:spTree>
    <p:extLst>
      <p:ext uri="{BB962C8B-B14F-4D97-AF65-F5344CB8AC3E}">
        <p14:creationId xmlns:p14="http://schemas.microsoft.com/office/powerpoint/2010/main" val="285124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1E6F-99A2-E7D2-5808-D78F104DF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31D7E9-0A4D-23BC-D7CA-32D2535B4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F35BF8-7FD3-C3DF-E6A8-D9730F593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E137B-9ED4-512E-289B-0A4A73EE887B}"/>
              </a:ext>
            </a:extLst>
          </p:cNvPr>
          <p:cNvSpPr>
            <a:spLocks noGrp="1"/>
          </p:cNvSpPr>
          <p:nvPr>
            <p:ph type="dt" sz="half" idx="10"/>
          </p:nvPr>
        </p:nvSpPr>
        <p:spPr/>
        <p:txBody>
          <a:bodyPr/>
          <a:lstStyle/>
          <a:p>
            <a:fld id="{1A09C9AB-46C6-47C8-BA48-2BE854EF424D}" type="datetimeFigureOut">
              <a:rPr lang="en-US" smtClean="0"/>
              <a:t>7/25/2024</a:t>
            </a:fld>
            <a:endParaRPr lang="en-US"/>
          </a:p>
        </p:txBody>
      </p:sp>
      <p:sp>
        <p:nvSpPr>
          <p:cNvPr id="6" name="Footer Placeholder 5">
            <a:extLst>
              <a:ext uri="{FF2B5EF4-FFF2-40B4-BE49-F238E27FC236}">
                <a16:creationId xmlns:a16="http://schemas.microsoft.com/office/drawing/2014/main" id="{1C85286D-DF3B-2103-F011-E999E3DAA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B721B2-8B16-31BB-44A3-BA047DF959A3}"/>
              </a:ext>
            </a:extLst>
          </p:cNvPr>
          <p:cNvSpPr>
            <a:spLocks noGrp="1"/>
          </p:cNvSpPr>
          <p:nvPr>
            <p:ph type="sldNum" sz="quarter" idx="12"/>
          </p:nvPr>
        </p:nvSpPr>
        <p:spPr/>
        <p:txBody>
          <a:bodyPr/>
          <a:lstStyle/>
          <a:p>
            <a:fld id="{6BB94AD5-5579-4E81-9D90-D62866C6BBED}" type="slidenum">
              <a:rPr lang="en-US" smtClean="0"/>
              <a:t>‹#›</a:t>
            </a:fld>
            <a:endParaRPr lang="en-US"/>
          </a:p>
        </p:txBody>
      </p:sp>
    </p:spTree>
    <p:extLst>
      <p:ext uri="{BB962C8B-B14F-4D97-AF65-F5344CB8AC3E}">
        <p14:creationId xmlns:p14="http://schemas.microsoft.com/office/powerpoint/2010/main" val="46464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385B8F-9CD0-0C02-E40C-7C7D4BB74F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46875F-75C4-FD13-1598-25458BF04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D5FF2-A206-C7BD-7517-0B7ED1471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09C9AB-46C6-47C8-BA48-2BE854EF424D}" type="datetimeFigureOut">
              <a:rPr lang="en-US" smtClean="0"/>
              <a:t>7/25/2024</a:t>
            </a:fld>
            <a:endParaRPr lang="en-US"/>
          </a:p>
        </p:txBody>
      </p:sp>
      <p:sp>
        <p:nvSpPr>
          <p:cNvPr id="5" name="Footer Placeholder 4">
            <a:extLst>
              <a:ext uri="{FF2B5EF4-FFF2-40B4-BE49-F238E27FC236}">
                <a16:creationId xmlns:a16="http://schemas.microsoft.com/office/drawing/2014/main" id="{C8B6FCB5-D7F0-4387-CD9B-2B543FCBB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7574EE-DAA0-5BF1-BA21-E20B2BD73F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B94AD5-5579-4E81-9D90-D62866C6BBED}" type="slidenum">
              <a:rPr lang="en-US" smtClean="0"/>
              <a:t>‹#›</a:t>
            </a:fld>
            <a:endParaRPr lang="en-US"/>
          </a:p>
        </p:txBody>
      </p:sp>
      <p:pic>
        <p:nvPicPr>
          <p:cNvPr id="9" name="Picture 8" descr="A blue and white logo&#10;&#10;Description automatically generated">
            <a:extLst>
              <a:ext uri="{FF2B5EF4-FFF2-40B4-BE49-F238E27FC236}">
                <a16:creationId xmlns:a16="http://schemas.microsoft.com/office/drawing/2014/main" id="{92D9A849-FD83-4392-325B-6E915D1E800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82538" y="185738"/>
            <a:ext cx="2371681" cy="1146897"/>
          </a:xfrm>
          <a:prstGeom prst="rect">
            <a:avLst/>
          </a:prstGeom>
        </p:spPr>
      </p:pic>
      <p:sp>
        <p:nvSpPr>
          <p:cNvPr id="7" name="Rectangle 6">
            <a:extLst>
              <a:ext uri="{FF2B5EF4-FFF2-40B4-BE49-F238E27FC236}">
                <a16:creationId xmlns:a16="http://schemas.microsoft.com/office/drawing/2014/main" id="{01824E3A-1FE2-53CE-3B82-99910DF8B4D8}"/>
              </a:ext>
            </a:extLst>
          </p:cNvPr>
          <p:cNvSpPr/>
          <p:nvPr userDrawn="1"/>
        </p:nvSpPr>
        <p:spPr>
          <a:xfrm>
            <a:off x="0" y="6405217"/>
            <a:ext cx="12192000" cy="448491"/>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t> </a:t>
            </a:r>
            <a:r>
              <a:rPr lang="en-US" sz="2400" i="1" dirty="0"/>
              <a:t>www.afa.org                                    Educate – Advocate - Support</a:t>
            </a:r>
            <a:endParaRPr lang="en-US" sz="2400" dirty="0"/>
          </a:p>
        </p:txBody>
      </p:sp>
      <p:sp>
        <p:nvSpPr>
          <p:cNvPr id="8" name="Slide Number Placeholder 8">
            <a:extLst>
              <a:ext uri="{FF2B5EF4-FFF2-40B4-BE49-F238E27FC236}">
                <a16:creationId xmlns:a16="http://schemas.microsoft.com/office/drawing/2014/main" id="{408F6C3E-1595-461B-5DB1-BB1484BE087F}"/>
              </a:ext>
            </a:extLst>
          </p:cNvPr>
          <p:cNvSpPr txBox="1">
            <a:spLocks/>
          </p:cNvSpPr>
          <p:nvPr userDrawn="1"/>
        </p:nvSpPr>
        <p:spPr>
          <a:xfrm>
            <a:off x="8696864" y="6451197"/>
            <a:ext cx="2743200" cy="365125"/>
          </a:xfrm>
          <a:prstGeom prst="rect">
            <a:avLst/>
          </a:prstGeom>
        </p:spPr>
        <p:txBody>
          <a:bodyPr/>
          <a:lstStyle>
            <a:defPPr>
              <a:defRPr lang="en-US"/>
            </a:defPPr>
            <a:lvl1pPr marL="0" algn="l"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F3C002-4CFD-4006-B480-3F9D2DF731FA}" type="slidenum">
              <a:rPr lang="en-US" smtClean="0"/>
              <a:pPr/>
              <a:t>‹#›</a:t>
            </a:fld>
            <a:endParaRPr lang="en-US" dirty="0"/>
          </a:p>
        </p:txBody>
      </p:sp>
    </p:spTree>
    <p:extLst>
      <p:ext uri="{BB962C8B-B14F-4D97-AF65-F5344CB8AC3E}">
        <p14:creationId xmlns:p14="http://schemas.microsoft.com/office/powerpoint/2010/main" val="1809377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IMS.Communications@afa.org" TargetMode="External"/><Relationship Id="rId2" Type="http://schemas.openxmlformats.org/officeDocument/2006/relationships/hyperlink" Target="mailto:campbell927@gmail.com"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vanceclarke1@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ampbell927@gmail.com" TargetMode="External"/><Relationship Id="rId2" Type="http://schemas.openxmlformats.org/officeDocument/2006/relationships/hyperlink" Target="mailto:AIMS.Communications@afa.org" TargetMode="External"/><Relationship Id="rId1" Type="http://schemas.openxmlformats.org/officeDocument/2006/relationships/slideLayout" Target="../slideLayouts/slideLayout7.xml"/><Relationship Id="rId4" Type="http://schemas.openxmlformats.org/officeDocument/2006/relationships/hyperlink" Target="mailto:vanceclarke1@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fa.org/aim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maps/d/u/0/viewer?mid=1kNWV4M4G0nEj1c8qu8pUS_Qp8fqE7rw&amp;ll=41.05311933222792%2C-98.87650909744033&amp;z=4" TargetMode="External"/><Relationship Id="rId2" Type="http://schemas.openxmlformats.org/officeDocument/2006/relationships/hyperlink" Target="https://www.afa.org/aim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fa.org/aim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vanceclarke1@gmail.com?subject=CHapter-Squadron%20Feedback" TargetMode="External"/><Relationship Id="rId2" Type="http://schemas.openxmlformats.org/officeDocument/2006/relationships/hyperlink" Target="https://www.google.com/maps/d/u/0/edit?mid=1kNWV4M4G0nEj1c8qu8pUS_Qp8fqE7rw&amp;ll=40.31316708054227%2C-114.12594934999998&amp;z=4" TargetMode="External"/><Relationship Id="rId1" Type="http://schemas.openxmlformats.org/officeDocument/2006/relationships/slideLayout" Target="../slideLayouts/slideLayout2.xml"/><Relationship Id="rId4" Type="http://schemas.openxmlformats.org/officeDocument/2006/relationships/hyperlink" Target="mailto:AIMS.Communtications@afa.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maps/d/u/0/viewer?mid=1kNWV4M4G0nEj1c8qu8pUS_Qp8fqE7rw&amp;ll=39.317544984526634%2C-99.15033130285597&amp;z=6"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65B5-F525-82D1-85CD-F8D14BE2B18A}"/>
              </a:ext>
            </a:extLst>
          </p:cNvPr>
          <p:cNvSpPr>
            <a:spLocks noGrp="1"/>
          </p:cNvSpPr>
          <p:nvPr>
            <p:ph type="ctrTitle"/>
          </p:nvPr>
        </p:nvSpPr>
        <p:spPr>
          <a:xfrm>
            <a:off x="1225090" y="57063"/>
            <a:ext cx="9144000" cy="6131858"/>
          </a:xfrm>
        </p:spPr>
        <p:txBody>
          <a:bodyPr>
            <a:normAutofit fontScale="90000"/>
          </a:bodyPr>
          <a:lstStyle/>
          <a:p>
            <a:r>
              <a:rPr lang="en-US" dirty="0"/>
              <a:t>AFA AIMS </a:t>
            </a:r>
            <a:br>
              <a:rPr lang="en-US" dirty="0"/>
            </a:br>
            <a:r>
              <a:rPr lang="en-US" sz="2200" dirty="0"/>
              <a:t>ADVOCATES TO INSPIRE MILITARY SERVICE</a:t>
            </a:r>
            <a:br>
              <a:rPr lang="en-US" sz="2200" dirty="0"/>
            </a:br>
            <a:br>
              <a:rPr lang="en-US" sz="2200" dirty="0"/>
            </a:br>
            <a:br>
              <a:rPr lang="en-US" sz="2200" dirty="0"/>
            </a:br>
            <a:r>
              <a:rPr lang="en-US" sz="4000" dirty="0"/>
              <a:t>AIMS Orientation</a:t>
            </a:r>
            <a:br>
              <a:rPr lang="en-US" sz="4000" dirty="0"/>
            </a:br>
            <a:r>
              <a:rPr lang="en-US" sz="4000" dirty="0"/>
              <a:t>for</a:t>
            </a:r>
            <a:br>
              <a:rPr lang="en-US" sz="4000" dirty="0"/>
            </a:br>
            <a:r>
              <a:rPr lang="en-US" sz="4000" dirty="0"/>
              <a:t>AFA Leaders</a:t>
            </a:r>
            <a:br>
              <a:rPr lang="en-US" sz="4000" dirty="0"/>
            </a:br>
            <a:br>
              <a:rPr lang="en-US" sz="8000" dirty="0"/>
            </a:br>
            <a:br>
              <a:rPr lang="en-US" dirty="0"/>
            </a:br>
            <a:endParaRPr lang="en-US" dirty="0"/>
          </a:p>
        </p:txBody>
      </p:sp>
      <p:sp>
        <p:nvSpPr>
          <p:cNvPr id="3" name="Subtitle 2">
            <a:extLst>
              <a:ext uri="{FF2B5EF4-FFF2-40B4-BE49-F238E27FC236}">
                <a16:creationId xmlns:a16="http://schemas.microsoft.com/office/drawing/2014/main" id="{275C3F96-1182-A7FB-A9AC-CF357BFBE564}"/>
              </a:ext>
            </a:extLst>
          </p:cNvPr>
          <p:cNvSpPr>
            <a:spLocks noGrp="1"/>
          </p:cNvSpPr>
          <p:nvPr>
            <p:ph type="subTitle" idx="1"/>
          </p:nvPr>
        </p:nvSpPr>
        <p:spPr>
          <a:xfrm>
            <a:off x="1349071" y="4833435"/>
            <a:ext cx="9144000" cy="564445"/>
          </a:xfrm>
        </p:spPr>
        <p:txBody>
          <a:bodyPr/>
          <a:lstStyle/>
          <a:p>
            <a:r>
              <a:rPr lang="en-US" dirty="0"/>
              <a:t>25 July 2024</a:t>
            </a:r>
          </a:p>
        </p:txBody>
      </p:sp>
      <p:sp>
        <p:nvSpPr>
          <p:cNvPr id="4" name="TextBox 3">
            <a:extLst>
              <a:ext uri="{FF2B5EF4-FFF2-40B4-BE49-F238E27FC236}">
                <a16:creationId xmlns:a16="http://schemas.microsoft.com/office/drawing/2014/main" id="{00060C20-EC2D-6E81-5D76-27BB790308B2}"/>
              </a:ext>
            </a:extLst>
          </p:cNvPr>
          <p:cNvSpPr txBox="1"/>
          <p:nvPr/>
        </p:nvSpPr>
        <p:spPr>
          <a:xfrm>
            <a:off x="689710" y="5532462"/>
            <a:ext cx="10812579" cy="369332"/>
          </a:xfrm>
          <a:prstGeom prst="rect">
            <a:avLst/>
          </a:prstGeom>
          <a:noFill/>
        </p:spPr>
        <p:txBody>
          <a:bodyPr wrap="square" rtlCol="0">
            <a:spAutoFit/>
          </a:bodyPr>
          <a:lstStyle/>
          <a:p>
            <a:pPr algn="ctr"/>
            <a:r>
              <a:rPr lang="en-US" dirty="0">
                <a:hlinkClick r:id="rId2"/>
              </a:rPr>
              <a:t>campbell927@gmail.com</a:t>
            </a:r>
            <a:r>
              <a:rPr lang="en-US" dirty="0"/>
              <a:t>          </a:t>
            </a:r>
            <a:r>
              <a:rPr lang="en-US" dirty="0">
                <a:hlinkClick r:id="rId3"/>
              </a:rPr>
              <a:t>AIMS.Communications@afa.org</a:t>
            </a:r>
            <a:r>
              <a:rPr lang="en-US" dirty="0"/>
              <a:t>          </a:t>
            </a:r>
            <a:r>
              <a:rPr lang="en-US" dirty="0">
                <a:hlinkClick r:id="rId4"/>
              </a:rPr>
              <a:t>vanceclarke1@gmail.com</a:t>
            </a:r>
            <a:r>
              <a:rPr lang="en-US" dirty="0"/>
              <a:t>             V6 </a:t>
            </a:r>
          </a:p>
        </p:txBody>
      </p:sp>
      <p:sp>
        <p:nvSpPr>
          <p:cNvPr id="7" name="TextBox 6">
            <a:extLst>
              <a:ext uri="{FF2B5EF4-FFF2-40B4-BE49-F238E27FC236}">
                <a16:creationId xmlns:a16="http://schemas.microsoft.com/office/drawing/2014/main" id="{3C1D129E-71BF-0DE5-BAAB-E8F55D327944}"/>
              </a:ext>
            </a:extLst>
          </p:cNvPr>
          <p:cNvSpPr txBox="1"/>
          <p:nvPr/>
        </p:nvSpPr>
        <p:spPr>
          <a:xfrm>
            <a:off x="689710" y="3961533"/>
            <a:ext cx="10812579" cy="584775"/>
          </a:xfrm>
          <a:prstGeom prst="rect">
            <a:avLst/>
          </a:prstGeom>
          <a:noFill/>
          <a:ln>
            <a:solidFill>
              <a:schemeClr val="tx1"/>
            </a:solidFill>
          </a:ln>
        </p:spPr>
        <p:txBody>
          <a:bodyPr wrap="square" rtlCol="0">
            <a:spAutoFit/>
          </a:bodyPr>
          <a:lstStyle/>
          <a:p>
            <a:pPr algn="ctr"/>
            <a:r>
              <a:rPr lang="en-US" sz="1600" dirty="0"/>
              <a:t>The purpose of this briefing is to help AFA leaders at all levels understand and explain the AFA AIMS program to their members.  It may be helpful to use it in conjunction with the </a:t>
            </a:r>
            <a:r>
              <a:rPr lang="en-US" sz="1600" i="1" dirty="0"/>
              <a:t>AIMS for AFA Leaders </a:t>
            </a:r>
            <a:r>
              <a:rPr lang="en-US" sz="1600" dirty="0"/>
              <a:t>Information Paper</a:t>
            </a:r>
          </a:p>
        </p:txBody>
      </p:sp>
      <p:pic>
        <p:nvPicPr>
          <p:cNvPr id="8" name="Picture 7">
            <a:extLst>
              <a:ext uri="{FF2B5EF4-FFF2-40B4-BE49-F238E27FC236}">
                <a16:creationId xmlns:a16="http://schemas.microsoft.com/office/drawing/2014/main" id="{A2D98E69-B799-4669-1D64-75B191F652F3}"/>
              </a:ext>
            </a:extLst>
          </p:cNvPr>
          <p:cNvPicPr>
            <a:picLocks noChangeAspect="1"/>
          </p:cNvPicPr>
          <p:nvPr/>
        </p:nvPicPr>
        <p:blipFill>
          <a:blip r:embed="rId5"/>
          <a:stretch>
            <a:fillRect/>
          </a:stretch>
        </p:blipFill>
        <p:spPr>
          <a:xfrm>
            <a:off x="540401" y="559957"/>
            <a:ext cx="900163" cy="900163"/>
          </a:xfrm>
          <a:prstGeom prst="rect">
            <a:avLst/>
          </a:prstGeom>
        </p:spPr>
      </p:pic>
    </p:spTree>
    <p:extLst>
      <p:ext uri="{BB962C8B-B14F-4D97-AF65-F5344CB8AC3E}">
        <p14:creationId xmlns:p14="http://schemas.microsoft.com/office/powerpoint/2010/main" val="3464517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8B62E2-6EAB-609D-80C7-4F2F02DCE10D}"/>
              </a:ext>
            </a:extLst>
          </p:cNvPr>
          <p:cNvPicPr>
            <a:picLocks noChangeAspect="1"/>
          </p:cNvPicPr>
          <p:nvPr/>
        </p:nvPicPr>
        <p:blipFill>
          <a:blip r:embed="rId2"/>
          <a:stretch>
            <a:fillRect/>
          </a:stretch>
        </p:blipFill>
        <p:spPr>
          <a:xfrm>
            <a:off x="1515291" y="4401719"/>
            <a:ext cx="9077372" cy="2000927"/>
          </a:xfrm>
          <a:prstGeom prst="rect">
            <a:avLst/>
          </a:prstGeom>
        </p:spPr>
      </p:pic>
      <p:sp>
        <p:nvSpPr>
          <p:cNvPr id="2" name="Title 1">
            <a:extLst>
              <a:ext uri="{FF2B5EF4-FFF2-40B4-BE49-F238E27FC236}">
                <a16:creationId xmlns:a16="http://schemas.microsoft.com/office/drawing/2014/main" id="{2180FDE6-DD1D-5F54-25E9-E1B301914CAD}"/>
              </a:ext>
            </a:extLst>
          </p:cNvPr>
          <p:cNvSpPr>
            <a:spLocks noGrp="1"/>
          </p:cNvSpPr>
          <p:nvPr>
            <p:ph type="title"/>
          </p:nvPr>
        </p:nvSpPr>
        <p:spPr/>
        <p:txBody>
          <a:bodyPr/>
          <a:lstStyle/>
          <a:p>
            <a:r>
              <a:rPr lang="en-US" dirty="0"/>
              <a:t>AIMS Opt-In/Out Database (OIDB)</a:t>
            </a:r>
          </a:p>
        </p:txBody>
      </p:sp>
      <p:sp>
        <p:nvSpPr>
          <p:cNvPr id="6" name="Content Placeholder 2">
            <a:extLst>
              <a:ext uri="{FF2B5EF4-FFF2-40B4-BE49-F238E27FC236}">
                <a16:creationId xmlns:a16="http://schemas.microsoft.com/office/drawing/2014/main" id="{AC95E940-D7BA-6EDD-DB2C-D9A05DFB5C53}"/>
              </a:ext>
            </a:extLst>
          </p:cNvPr>
          <p:cNvSpPr txBox="1">
            <a:spLocks/>
          </p:cNvSpPr>
          <p:nvPr/>
        </p:nvSpPr>
        <p:spPr>
          <a:xfrm>
            <a:off x="310317" y="3048479"/>
            <a:ext cx="11472380" cy="1442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How It Works</a:t>
            </a:r>
            <a:r>
              <a:rPr lang="en-US" sz="2400" dirty="0"/>
              <a:t>:</a:t>
            </a:r>
          </a:p>
          <a:p>
            <a:pPr lvl="1"/>
            <a:r>
              <a:rPr lang="en-US" sz="2000" dirty="0"/>
              <a:t>Click the SUBMIT YOUR INFORMATION link in the blue box on the AIMS web page</a:t>
            </a:r>
          </a:p>
          <a:p>
            <a:pPr lvl="1"/>
            <a:r>
              <a:rPr lang="en-US" sz="2000" dirty="0"/>
              <a:t>Fill out the requested information. Can be for a Chapter or an individual</a:t>
            </a:r>
          </a:p>
          <a:p>
            <a:pPr lvl="1"/>
            <a:r>
              <a:rPr lang="en-US" sz="2000" dirty="0"/>
              <a:t>The information goes to the AIMS POC who will update the map </a:t>
            </a:r>
          </a:p>
          <a:p>
            <a:pPr marL="457200" lvl="1" indent="0">
              <a:buFont typeface="Arial" panose="020B0604020202020204" pitchFamily="34" charset="0"/>
              <a:buNone/>
            </a:pPr>
            <a:endParaRPr lang="en-US" sz="2000" dirty="0"/>
          </a:p>
          <a:p>
            <a:pPr lvl="1"/>
            <a:endParaRPr lang="en-US" sz="2000" dirty="0"/>
          </a:p>
          <a:p>
            <a:endParaRPr lang="en-US" sz="2400" dirty="0"/>
          </a:p>
        </p:txBody>
      </p:sp>
      <p:sp>
        <p:nvSpPr>
          <p:cNvPr id="12" name="Content Placeholder 2">
            <a:extLst>
              <a:ext uri="{FF2B5EF4-FFF2-40B4-BE49-F238E27FC236}">
                <a16:creationId xmlns:a16="http://schemas.microsoft.com/office/drawing/2014/main" id="{68B9B34F-8956-764B-C1E5-5CA596162981}"/>
              </a:ext>
            </a:extLst>
          </p:cNvPr>
          <p:cNvSpPr txBox="1">
            <a:spLocks/>
          </p:cNvSpPr>
          <p:nvPr/>
        </p:nvSpPr>
        <p:spPr>
          <a:xfrm>
            <a:off x="310317" y="1307244"/>
            <a:ext cx="10285863" cy="4925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Why</a:t>
            </a:r>
            <a:r>
              <a:rPr lang="en-US" sz="2400" dirty="0"/>
              <a:t>: To increase probability of successful Chapter-Recruiter interactions </a:t>
            </a:r>
          </a:p>
          <a:p>
            <a:r>
              <a:rPr lang="en-US" sz="2400" b="1" dirty="0"/>
              <a:t>What it Does</a:t>
            </a:r>
            <a:r>
              <a:rPr lang="en-US" sz="2400" dirty="0"/>
              <a:t>:</a:t>
            </a:r>
          </a:p>
          <a:p>
            <a:pPr lvl="1"/>
            <a:r>
              <a:rPr lang="en-US" sz="2000" dirty="0"/>
              <a:t>Enables us to identify/display on our map active chapters (and individuals) who want to engage with recruiters</a:t>
            </a:r>
          </a:p>
          <a:p>
            <a:pPr lvl="1"/>
            <a:r>
              <a:rPr lang="en-US" sz="2000" dirty="0"/>
              <a:t>Allows chapters to specify what information is displayed; and an Opt-Out option</a:t>
            </a:r>
          </a:p>
          <a:p>
            <a:endParaRPr lang="en-US" sz="2400" dirty="0"/>
          </a:p>
        </p:txBody>
      </p:sp>
    </p:spTree>
    <p:extLst>
      <p:ext uri="{BB962C8B-B14F-4D97-AF65-F5344CB8AC3E}">
        <p14:creationId xmlns:p14="http://schemas.microsoft.com/office/powerpoint/2010/main" val="136279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571074-EA6B-2942-32AE-DC5C165B4F65}"/>
              </a:ext>
            </a:extLst>
          </p:cNvPr>
          <p:cNvPicPr>
            <a:picLocks noChangeAspect="1"/>
          </p:cNvPicPr>
          <p:nvPr/>
        </p:nvPicPr>
        <p:blipFill>
          <a:blip r:embed="rId2"/>
          <a:stretch>
            <a:fillRect/>
          </a:stretch>
        </p:blipFill>
        <p:spPr>
          <a:xfrm>
            <a:off x="3368959" y="2769864"/>
            <a:ext cx="2550438" cy="3335501"/>
          </a:xfrm>
          <a:prstGeom prst="rect">
            <a:avLst/>
          </a:prstGeom>
        </p:spPr>
      </p:pic>
      <p:sp>
        <p:nvSpPr>
          <p:cNvPr id="2" name="Title 1">
            <a:extLst>
              <a:ext uri="{FF2B5EF4-FFF2-40B4-BE49-F238E27FC236}">
                <a16:creationId xmlns:a16="http://schemas.microsoft.com/office/drawing/2014/main" id="{F1DE0C60-C2C0-00A9-294F-911A3808223D}"/>
              </a:ext>
            </a:extLst>
          </p:cNvPr>
          <p:cNvSpPr>
            <a:spLocks noGrp="1"/>
          </p:cNvSpPr>
          <p:nvPr>
            <p:ph type="title"/>
          </p:nvPr>
        </p:nvSpPr>
        <p:spPr/>
        <p:txBody>
          <a:bodyPr/>
          <a:lstStyle/>
          <a:p>
            <a:r>
              <a:rPr lang="en-US" dirty="0"/>
              <a:t>AIMS Guide 1.1</a:t>
            </a:r>
          </a:p>
        </p:txBody>
      </p:sp>
      <p:pic>
        <p:nvPicPr>
          <p:cNvPr id="5" name="Content Placeholder 4">
            <a:extLst>
              <a:ext uri="{FF2B5EF4-FFF2-40B4-BE49-F238E27FC236}">
                <a16:creationId xmlns:a16="http://schemas.microsoft.com/office/drawing/2014/main" id="{2E1B7E00-322D-61C5-D71F-2C3D0CDFA02A}"/>
              </a:ext>
            </a:extLst>
          </p:cNvPr>
          <p:cNvPicPr>
            <a:picLocks noGrp="1" noChangeAspect="1"/>
          </p:cNvPicPr>
          <p:nvPr>
            <p:ph idx="1"/>
          </p:nvPr>
        </p:nvPicPr>
        <p:blipFill>
          <a:blip r:embed="rId3"/>
          <a:stretch>
            <a:fillRect/>
          </a:stretch>
        </p:blipFill>
        <p:spPr>
          <a:xfrm>
            <a:off x="838200" y="1374589"/>
            <a:ext cx="2550438" cy="3063026"/>
          </a:xfrm>
        </p:spPr>
      </p:pic>
      <p:pic>
        <p:nvPicPr>
          <p:cNvPr id="9" name="Picture 8">
            <a:extLst>
              <a:ext uri="{FF2B5EF4-FFF2-40B4-BE49-F238E27FC236}">
                <a16:creationId xmlns:a16="http://schemas.microsoft.com/office/drawing/2014/main" id="{41552F35-F4FF-EB43-E80D-A3168DA2E3EB}"/>
              </a:ext>
            </a:extLst>
          </p:cNvPr>
          <p:cNvPicPr>
            <a:picLocks noChangeAspect="1"/>
          </p:cNvPicPr>
          <p:nvPr/>
        </p:nvPicPr>
        <p:blipFill>
          <a:blip r:embed="rId4"/>
          <a:stretch>
            <a:fillRect/>
          </a:stretch>
        </p:blipFill>
        <p:spPr>
          <a:xfrm>
            <a:off x="5919397" y="1538663"/>
            <a:ext cx="2700162" cy="3579990"/>
          </a:xfrm>
          <a:prstGeom prst="rect">
            <a:avLst/>
          </a:prstGeom>
        </p:spPr>
      </p:pic>
      <p:pic>
        <p:nvPicPr>
          <p:cNvPr id="11" name="Picture 10">
            <a:extLst>
              <a:ext uri="{FF2B5EF4-FFF2-40B4-BE49-F238E27FC236}">
                <a16:creationId xmlns:a16="http://schemas.microsoft.com/office/drawing/2014/main" id="{BDF06E6E-711F-02FA-A2B7-B21E058D8367}"/>
              </a:ext>
            </a:extLst>
          </p:cNvPr>
          <p:cNvPicPr>
            <a:picLocks noChangeAspect="1"/>
          </p:cNvPicPr>
          <p:nvPr/>
        </p:nvPicPr>
        <p:blipFill>
          <a:blip r:embed="rId5"/>
          <a:stretch>
            <a:fillRect/>
          </a:stretch>
        </p:blipFill>
        <p:spPr>
          <a:xfrm>
            <a:off x="8619559" y="2404306"/>
            <a:ext cx="2893400" cy="3676004"/>
          </a:xfrm>
          <a:prstGeom prst="rect">
            <a:avLst/>
          </a:prstGeom>
        </p:spPr>
      </p:pic>
    </p:spTree>
    <p:extLst>
      <p:ext uri="{BB962C8B-B14F-4D97-AF65-F5344CB8AC3E}">
        <p14:creationId xmlns:p14="http://schemas.microsoft.com/office/powerpoint/2010/main" val="404582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07A1-73A2-5B61-C81C-1EB621506D3F}"/>
              </a:ext>
            </a:extLst>
          </p:cNvPr>
          <p:cNvSpPr>
            <a:spLocks noGrp="1"/>
          </p:cNvSpPr>
          <p:nvPr>
            <p:ph type="title"/>
          </p:nvPr>
        </p:nvSpPr>
        <p:spPr/>
        <p:txBody>
          <a:bodyPr/>
          <a:lstStyle/>
          <a:p>
            <a:r>
              <a:rPr lang="en-US" dirty="0"/>
              <a:t>Closing Thoughts</a:t>
            </a:r>
          </a:p>
        </p:txBody>
      </p:sp>
      <p:sp>
        <p:nvSpPr>
          <p:cNvPr id="3" name="Content Placeholder 2">
            <a:extLst>
              <a:ext uri="{FF2B5EF4-FFF2-40B4-BE49-F238E27FC236}">
                <a16:creationId xmlns:a16="http://schemas.microsoft.com/office/drawing/2014/main" id="{ABA78025-E39F-2255-289A-FE7ED508B666}"/>
              </a:ext>
            </a:extLst>
          </p:cNvPr>
          <p:cNvSpPr>
            <a:spLocks noGrp="1"/>
          </p:cNvSpPr>
          <p:nvPr>
            <p:ph idx="1"/>
          </p:nvPr>
        </p:nvSpPr>
        <p:spPr>
          <a:xfrm>
            <a:off x="752475" y="1316023"/>
            <a:ext cx="10515600" cy="4925212"/>
          </a:xfrm>
        </p:spPr>
        <p:txBody>
          <a:bodyPr>
            <a:normAutofit fontScale="77500" lnSpcReduction="20000"/>
          </a:bodyPr>
          <a:lstStyle/>
          <a:p>
            <a:pPr>
              <a:lnSpc>
                <a:spcPct val="110000"/>
              </a:lnSpc>
            </a:pPr>
            <a:r>
              <a:rPr lang="en-US" dirty="0"/>
              <a:t>The recruiting problem is </a:t>
            </a:r>
            <a:r>
              <a:rPr lang="en-US" b="1" dirty="0"/>
              <a:t>likely to get worse </a:t>
            </a:r>
            <a:r>
              <a:rPr lang="en-US" dirty="0"/>
              <a:t>and we hope AFA can be part of the solution</a:t>
            </a:r>
          </a:p>
          <a:p>
            <a:pPr>
              <a:lnSpc>
                <a:spcPct val="110000"/>
              </a:lnSpc>
            </a:pPr>
            <a:r>
              <a:rPr lang="en-US" b="1" dirty="0"/>
              <a:t>AIMS is a work in progress</a:t>
            </a:r>
            <a:r>
              <a:rPr lang="en-US" dirty="0"/>
              <a:t>.  We’re at IOC and we’ll improve as we go</a:t>
            </a:r>
          </a:p>
          <a:p>
            <a:pPr>
              <a:lnSpc>
                <a:spcPct val="110000"/>
              </a:lnSpc>
            </a:pPr>
            <a:r>
              <a:rPr lang="en-US" dirty="0"/>
              <a:t>We know chapters are busy and resources can be limited.  There is no pass-fail grade for AIMS. We </a:t>
            </a:r>
            <a:r>
              <a:rPr lang="en-US" b="1" dirty="0"/>
              <a:t>encourage individuals/chapters to apply effort as time and resources permit</a:t>
            </a:r>
          </a:p>
          <a:p>
            <a:pPr>
              <a:lnSpc>
                <a:spcPct val="110000"/>
              </a:lnSpc>
            </a:pPr>
            <a:r>
              <a:rPr lang="en-US" dirty="0"/>
              <a:t> AFRS has professional recruiters with an increasingly tough job.  They are busy people who are focused on results and it’s not yet clear how we can be most helpful to them. The key will be to </a:t>
            </a:r>
            <a:r>
              <a:rPr lang="en-US" b="1" dirty="0"/>
              <a:t>reach out and make contact</a:t>
            </a:r>
            <a:r>
              <a:rPr lang="en-US" dirty="0"/>
              <a:t>, be responsive if asked and share lessons learned so other chapters and squadrons can benefit</a:t>
            </a:r>
          </a:p>
          <a:p>
            <a:pPr>
              <a:lnSpc>
                <a:spcPct val="110000"/>
              </a:lnSpc>
            </a:pPr>
            <a:r>
              <a:rPr lang="en-US" dirty="0"/>
              <a:t>The </a:t>
            </a:r>
            <a:r>
              <a:rPr lang="en-US" b="1" dirty="0"/>
              <a:t>Toolbox is the heart of AIMS</a:t>
            </a:r>
            <a:r>
              <a:rPr lang="en-US" dirty="0"/>
              <a:t>.  Poke around and explore and provide feedback</a:t>
            </a:r>
          </a:p>
          <a:p>
            <a:pPr>
              <a:lnSpc>
                <a:spcPct val="110000"/>
              </a:lnSpc>
            </a:pPr>
            <a:r>
              <a:rPr lang="en-US" dirty="0"/>
              <a:t>Long-term we hope to record best practices and lessons leaned so we can share good ideas across the Association </a:t>
            </a:r>
          </a:p>
        </p:txBody>
      </p:sp>
    </p:spTree>
    <p:extLst>
      <p:ext uri="{BB962C8B-B14F-4D97-AF65-F5344CB8AC3E}">
        <p14:creationId xmlns:p14="http://schemas.microsoft.com/office/powerpoint/2010/main" val="51892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B5DB35-768C-6060-9551-F662718B0C54}"/>
              </a:ext>
            </a:extLst>
          </p:cNvPr>
          <p:cNvSpPr txBox="1"/>
          <p:nvPr/>
        </p:nvSpPr>
        <p:spPr>
          <a:xfrm>
            <a:off x="2864498" y="2251784"/>
            <a:ext cx="6427027" cy="2246769"/>
          </a:xfrm>
          <a:prstGeom prst="rect">
            <a:avLst/>
          </a:prstGeom>
          <a:noFill/>
        </p:spPr>
        <p:txBody>
          <a:bodyPr wrap="square" rtlCol="0">
            <a:spAutoFit/>
          </a:bodyPr>
          <a:lstStyle/>
          <a:p>
            <a:pPr algn="ctr"/>
            <a:r>
              <a:rPr lang="en-US" sz="4800" dirty="0"/>
              <a:t>Questions/Comments?</a:t>
            </a:r>
          </a:p>
          <a:p>
            <a:endParaRPr lang="en-US" sz="3600" dirty="0"/>
          </a:p>
          <a:p>
            <a:pPr algn="ctr"/>
            <a:r>
              <a:rPr lang="en-US" sz="2800" dirty="0">
                <a:hlinkClick r:id="rId2"/>
              </a:rPr>
              <a:t>AIMS.Communications@afa.org</a:t>
            </a:r>
            <a:endParaRPr lang="en-US" sz="2800" dirty="0"/>
          </a:p>
          <a:p>
            <a:pPr algn="ctr"/>
            <a:endParaRPr lang="en-US" sz="2800" dirty="0"/>
          </a:p>
        </p:txBody>
      </p:sp>
      <p:sp>
        <p:nvSpPr>
          <p:cNvPr id="4" name="TextBox 3">
            <a:extLst>
              <a:ext uri="{FF2B5EF4-FFF2-40B4-BE49-F238E27FC236}">
                <a16:creationId xmlns:a16="http://schemas.microsoft.com/office/drawing/2014/main" id="{80ECBADE-2FF6-68D1-76A4-DEC794E86B42}"/>
              </a:ext>
            </a:extLst>
          </p:cNvPr>
          <p:cNvSpPr txBox="1"/>
          <p:nvPr/>
        </p:nvSpPr>
        <p:spPr>
          <a:xfrm>
            <a:off x="1524000" y="5504804"/>
            <a:ext cx="9861176" cy="461665"/>
          </a:xfrm>
          <a:prstGeom prst="rect">
            <a:avLst/>
          </a:prstGeom>
          <a:noFill/>
        </p:spPr>
        <p:txBody>
          <a:bodyPr wrap="square" rtlCol="0">
            <a:spAutoFit/>
          </a:bodyPr>
          <a:lstStyle/>
          <a:p>
            <a:r>
              <a:rPr lang="en-US" sz="2400" dirty="0">
                <a:hlinkClick r:id="rId3"/>
              </a:rPr>
              <a:t>campbell927@gmail.com</a:t>
            </a:r>
            <a:r>
              <a:rPr lang="en-US" sz="2400" dirty="0"/>
              <a:t>                        </a:t>
            </a:r>
            <a:r>
              <a:rPr lang="en-US" sz="2400" dirty="0">
                <a:hlinkClick r:id="rId4"/>
              </a:rPr>
              <a:t>vanceclarke1@gmail.com</a:t>
            </a:r>
            <a:r>
              <a:rPr lang="en-US" sz="2400" dirty="0"/>
              <a:t> </a:t>
            </a:r>
          </a:p>
        </p:txBody>
      </p:sp>
    </p:spTree>
    <p:extLst>
      <p:ext uri="{BB962C8B-B14F-4D97-AF65-F5344CB8AC3E}">
        <p14:creationId xmlns:p14="http://schemas.microsoft.com/office/powerpoint/2010/main" val="264795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FCB3-DC40-0B8E-DE52-C23ED1D3B1D7}"/>
              </a:ext>
            </a:extLst>
          </p:cNvPr>
          <p:cNvSpPr>
            <a:spLocks noGrp="1"/>
          </p:cNvSpPr>
          <p:nvPr>
            <p:ph type="title"/>
          </p:nvPr>
        </p:nvSpPr>
        <p:spPr>
          <a:xfrm>
            <a:off x="1323975" y="401703"/>
            <a:ext cx="10515600" cy="788972"/>
          </a:xfrm>
        </p:spPr>
        <p:txBody>
          <a:bodyPr/>
          <a:lstStyle/>
          <a:p>
            <a:r>
              <a:rPr lang="en-US" dirty="0"/>
              <a:t>AIMS Overview</a:t>
            </a:r>
          </a:p>
        </p:txBody>
      </p:sp>
      <p:sp>
        <p:nvSpPr>
          <p:cNvPr id="3" name="Content Placeholder 2">
            <a:extLst>
              <a:ext uri="{FF2B5EF4-FFF2-40B4-BE49-F238E27FC236}">
                <a16:creationId xmlns:a16="http://schemas.microsoft.com/office/drawing/2014/main" id="{52E6CE91-B402-FA7E-63C3-7E8B44A2CD56}"/>
              </a:ext>
            </a:extLst>
          </p:cNvPr>
          <p:cNvSpPr>
            <a:spLocks noGrp="1"/>
          </p:cNvSpPr>
          <p:nvPr>
            <p:ph idx="1"/>
          </p:nvPr>
        </p:nvSpPr>
        <p:spPr>
          <a:xfrm>
            <a:off x="733425" y="1461301"/>
            <a:ext cx="10515600" cy="4925212"/>
          </a:xfrm>
        </p:spPr>
        <p:txBody>
          <a:bodyPr>
            <a:normAutofit/>
          </a:bodyPr>
          <a:lstStyle/>
          <a:p>
            <a:r>
              <a:rPr lang="en-US" sz="2000" dirty="0"/>
              <a:t>The purpose of this briefing is to provide an </a:t>
            </a:r>
            <a:r>
              <a:rPr lang="en-US" sz="2000" b="1" dirty="0"/>
              <a:t>introduction to AFA AIMS </a:t>
            </a:r>
            <a:r>
              <a:rPr lang="en-US" sz="2000" dirty="0"/>
              <a:t>(AFA Advocates to Inspire Military Service)</a:t>
            </a:r>
          </a:p>
          <a:p>
            <a:r>
              <a:rPr lang="en-US" sz="2000" dirty="0"/>
              <a:t>We have a partnership with </a:t>
            </a:r>
            <a:r>
              <a:rPr lang="en-US" sz="2000" b="1" dirty="0"/>
              <a:t>Air Force Recruiting Service </a:t>
            </a:r>
            <a:r>
              <a:rPr lang="en-US" sz="2000" dirty="0"/>
              <a:t>(AFRS) and a </a:t>
            </a:r>
            <a:r>
              <a:rPr lang="en-US" sz="2000" b="1" dirty="0"/>
              <a:t>Letter of Intent </a:t>
            </a:r>
            <a:r>
              <a:rPr lang="en-US" sz="2000" dirty="0"/>
              <a:t>signed on 12 Jan 2024. This letter is available upon request.</a:t>
            </a:r>
          </a:p>
          <a:p>
            <a:r>
              <a:rPr lang="en-US" sz="2000" b="1" dirty="0"/>
              <a:t>AIMS provides tools and information</a:t>
            </a:r>
            <a:r>
              <a:rPr lang="en-US" sz="2000" dirty="0"/>
              <a:t> to allow AFA chapters and individual members to assist the Air Force Recruiting Service (AFRS) in their mission of recruiting members for the Air &amp; Space Forces</a:t>
            </a:r>
          </a:p>
          <a:p>
            <a:r>
              <a:rPr lang="en-US" sz="2000" dirty="0"/>
              <a:t>We are not recruiters; that is AFRS’s job. </a:t>
            </a:r>
            <a:r>
              <a:rPr lang="en-US" sz="2000" b="1" dirty="0"/>
              <a:t>We </a:t>
            </a:r>
            <a:r>
              <a:rPr lang="en-US" sz="2000" b="1" i="1" u="sng" dirty="0"/>
              <a:t>can be</a:t>
            </a:r>
            <a:r>
              <a:rPr lang="en-US" sz="2000" b="1" dirty="0"/>
              <a:t> influencers </a:t>
            </a:r>
            <a:r>
              <a:rPr lang="en-US" sz="2000" dirty="0"/>
              <a:t>who help by informing and Inspiring young people (and </a:t>
            </a:r>
            <a:r>
              <a:rPr lang="en-US" sz="2000" i="1" u="sng" dirty="0"/>
              <a:t>their</a:t>
            </a:r>
            <a:r>
              <a:rPr lang="en-US" sz="2000" dirty="0"/>
              <a:t> influencers) towards military service</a:t>
            </a:r>
          </a:p>
          <a:p>
            <a:r>
              <a:rPr lang="en-US" sz="2000" dirty="0"/>
              <a:t>At the Chapter and individual level </a:t>
            </a:r>
            <a:r>
              <a:rPr lang="en-US" sz="2000" b="1" dirty="0"/>
              <a:t>there are no requirements</a:t>
            </a:r>
            <a:r>
              <a:rPr lang="en-US" sz="2000" dirty="0"/>
              <a:t>.   AIMS only asks for your best efforts based on time and resources available, and in many cases just helps you do more efficiently what you’d probably do anyway: </a:t>
            </a:r>
            <a:r>
              <a:rPr lang="en-US" sz="2000" b="1" i="1" dirty="0"/>
              <a:t>“Tell Your Story”</a:t>
            </a:r>
            <a:r>
              <a:rPr lang="en-US" sz="2000" dirty="0"/>
              <a:t>     </a:t>
            </a:r>
          </a:p>
          <a:p>
            <a:r>
              <a:rPr lang="en-US" sz="2000" dirty="0"/>
              <a:t>Our </a:t>
            </a:r>
            <a:r>
              <a:rPr lang="en-US" sz="2000" b="1" dirty="0"/>
              <a:t>AIMS web page and Toolbox </a:t>
            </a:r>
            <a:r>
              <a:rPr lang="en-US" sz="2000" dirty="0"/>
              <a:t>is designed to help but is only at the beginning stage.  Your feedback and ideas will help make this a better resource </a:t>
            </a:r>
          </a:p>
        </p:txBody>
      </p:sp>
      <p:pic>
        <p:nvPicPr>
          <p:cNvPr id="4" name="Picture 3">
            <a:extLst>
              <a:ext uri="{FF2B5EF4-FFF2-40B4-BE49-F238E27FC236}">
                <a16:creationId xmlns:a16="http://schemas.microsoft.com/office/drawing/2014/main" id="{81FFABDC-37FD-7A27-94E2-A69F3263F458}"/>
              </a:ext>
            </a:extLst>
          </p:cNvPr>
          <p:cNvPicPr>
            <a:picLocks noChangeAspect="1"/>
          </p:cNvPicPr>
          <p:nvPr/>
        </p:nvPicPr>
        <p:blipFill>
          <a:blip r:embed="rId2"/>
          <a:stretch>
            <a:fillRect/>
          </a:stretch>
        </p:blipFill>
        <p:spPr>
          <a:xfrm>
            <a:off x="214262" y="290512"/>
            <a:ext cx="900163" cy="900163"/>
          </a:xfrm>
          <a:prstGeom prst="rect">
            <a:avLst/>
          </a:prstGeom>
        </p:spPr>
      </p:pic>
    </p:spTree>
    <p:extLst>
      <p:ext uri="{BB962C8B-B14F-4D97-AF65-F5344CB8AC3E}">
        <p14:creationId xmlns:p14="http://schemas.microsoft.com/office/powerpoint/2010/main" val="300811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CDB4-EF33-1733-5C54-806284DDFB39}"/>
              </a:ext>
            </a:extLst>
          </p:cNvPr>
          <p:cNvSpPr>
            <a:spLocks noGrp="1"/>
          </p:cNvSpPr>
          <p:nvPr>
            <p:ph type="title"/>
          </p:nvPr>
        </p:nvSpPr>
        <p:spPr>
          <a:xfrm>
            <a:off x="1257300" y="346107"/>
            <a:ext cx="10515600" cy="788972"/>
          </a:xfrm>
        </p:spPr>
        <p:txBody>
          <a:bodyPr/>
          <a:lstStyle/>
          <a:p>
            <a:r>
              <a:rPr lang="en-US" dirty="0"/>
              <a:t>Why AIMS?</a:t>
            </a:r>
          </a:p>
        </p:txBody>
      </p:sp>
      <p:sp>
        <p:nvSpPr>
          <p:cNvPr id="3" name="Content Placeholder 2">
            <a:extLst>
              <a:ext uri="{FF2B5EF4-FFF2-40B4-BE49-F238E27FC236}">
                <a16:creationId xmlns:a16="http://schemas.microsoft.com/office/drawing/2014/main" id="{8D0E6492-4FC6-B66F-FEA4-4E7530B1031D}"/>
              </a:ext>
            </a:extLst>
          </p:cNvPr>
          <p:cNvSpPr>
            <a:spLocks noGrp="1"/>
          </p:cNvSpPr>
          <p:nvPr>
            <p:ph idx="1"/>
          </p:nvPr>
        </p:nvSpPr>
        <p:spPr>
          <a:xfrm>
            <a:off x="838200" y="1394626"/>
            <a:ext cx="10515600" cy="4925212"/>
          </a:xfrm>
        </p:spPr>
        <p:txBody>
          <a:bodyPr>
            <a:normAutofit/>
          </a:bodyPr>
          <a:lstStyle/>
          <a:p>
            <a:r>
              <a:rPr lang="en-US" sz="2000" dirty="0"/>
              <a:t>In </a:t>
            </a:r>
            <a:r>
              <a:rPr lang="en-US" sz="2000" b="1" dirty="0"/>
              <a:t>FY23</a:t>
            </a:r>
            <a:r>
              <a:rPr lang="en-US" sz="2000" dirty="0"/>
              <a:t> the Army, Navy and Air Force all </a:t>
            </a:r>
            <a:r>
              <a:rPr lang="en-US" sz="2000" b="1" dirty="0"/>
              <a:t>missed their recruiting goals</a:t>
            </a:r>
            <a:r>
              <a:rPr lang="en-US" sz="2000" dirty="0"/>
              <a:t>.  </a:t>
            </a:r>
          </a:p>
          <a:p>
            <a:r>
              <a:rPr lang="en-US" sz="2000" b="1" dirty="0">
                <a:solidFill>
                  <a:srgbClr val="0070C0"/>
                </a:solidFill>
              </a:rPr>
              <a:t>AFA wants to help the AFRS where we can</a:t>
            </a:r>
          </a:p>
          <a:p>
            <a:r>
              <a:rPr lang="en-US" sz="2000" dirty="0"/>
              <a:t>There are two main factors which drive the recruiting problem:</a:t>
            </a:r>
          </a:p>
          <a:p>
            <a:pPr lvl="1"/>
            <a:r>
              <a:rPr lang="en-US" sz="1800" b="1" dirty="0"/>
              <a:t>Eligibility: Only 23%</a:t>
            </a:r>
            <a:r>
              <a:rPr lang="en-US" sz="1800" dirty="0"/>
              <a:t> of youth of service age qualify to serve (</a:t>
            </a:r>
            <a:r>
              <a:rPr lang="en-US" sz="1400" dirty="0"/>
              <a:t>Disqualifiers: </a:t>
            </a:r>
            <a:r>
              <a:rPr lang="en-US" sz="1400" i="1" dirty="0"/>
              <a:t>weight, legal, drugs, multiple</a:t>
            </a:r>
            <a:r>
              <a:rPr lang="en-US" sz="1400" dirty="0"/>
              <a:t>…</a:t>
            </a:r>
            <a:r>
              <a:rPr lang="en-US" sz="1800" dirty="0"/>
              <a:t>)</a:t>
            </a:r>
          </a:p>
          <a:p>
            <a:pPr lvl="1"/>
            <a:r>
              <a:rPr lang="en-US" sz="1800" b="1" dirty="0"/>
              <a:t>Propensity: Only 9% </a:t>
            </a:r>
            <a:r>
              <a:rPr lang="en-US" sz="1800" dirty="0"/>
              <a:t>say they have any inclination to serve and most know nothing about the military.  Many have never met anyone who has served </a:t>
            </a:r>
          </a:p>
          <a:p>
            <a:r>
              <a:rPr lang="en-US" sz="2000" dirty="0"/>
              <a:t>There is probably little AFA chapters can do about </a:t>
            </a:r>
            <a:r>
              <a:rPr lang="en-US" sz="2000" i="1" dirty="0"/>
              <a:t>Eligibility</a:t>
            </a:r>
            <a:r>
              <a:rPr lang="en-US" sz="2000" dirty="0"/>
              <a:t>; however, we believe we can help with the </a:t>
            </a:r>
            <a:r>
              <a:rPr lang="en-US" sz="2000" i="1" dirty="0"/>
              <a:t>Propensity</a:t>
            </a:r>
            <a:r>
              <a:rPr lang="en-US" sz="2000" dirty="0"/>
              <a:t> problem </a:t>
            </a:r>
          </a:p>
          <a:p>
            <a:r>
              <a:rPr lang="en-US" sz="2000" dirty="0"/>
              <a:t>At the most basic level </a:t>
            </a:r>
            <a:r>
              <a:rPr lang="en-US" sz="2000" b="1" dirty="0"/>
              <a:t>we can be advocates for the Air &amp; Space Forces</a:t>
            </a:r>
            <a:r>
              <a:rPr lang="en-US" sz="2000" dirty="0"/>
              <a:t>.  In the words of AFRS </a:t>
            </a:r>
            <a:r>
              <a:rPr lang="en-US" sz="2000" dirty="0">
                <a:hlinkClick r:id="rId2"/>
              </a:rPr>
              <a:t>Commander BG Chris </a:t>
            </a:r>
            <a:r>
              <a:rPr lang="en-US" sz="2000" dirty="0" err="1">
                <a:hlinkClick r:id="rId2"/>
              </a:rPr>
              <a:t>Amrhein</a:t>
            </a:r>
            <a:r>
              <a:rPr lang="en-US" sz="2000" dirty="0">
                <a:hlinkClick r:id="rId2"/>
              </a:rPr>
              <a:t>,</a:t>
            </a:r>
            <a:r>
              <a:rPr lang="en-US" sz="2000" dirty="0"/>
              <a:t> </a:t>
            </a:r>
            <a:r>
              <a:rPr lang="en-US" sz="2000" i="1" dirty="0"/>
              <a:t>“</a:t>
            </a:r>
            <a:r>
              <a:rPr lang="en-US" sz="2000" b="1" i="1" dirty="0"/>
              <a:t>Tell Your Story” </a:t>
            </a:r>
            <a:r>
              <a:rPr lang="en-US" sz="2000" dirty="0"/>
              <a:t>to help young people understand what the military is like and why it’s important</a:t>
            </a:r>
            <a:r>
              <a:rPr lang="en-US" sz="2000" b="1" dirty="0"/>
              <a:t>  </a:t>
            </a:r>
          </a:p>
          <a:p>
            <a:r>
              <a:rPr lang="en-US" sz="2000" dirty="0"/>
              <a:t>It’s likely that you may have more </a:t>
            </a:r>
            <a:r>
              <a:rPr lang="en-US" sz="2000" b="1" dirty="0"/>
              <a:t>contact with the “influencers”</a:t>
            </a:r>
            <a:r>
              <a:rPr lang="en-US" sz="2000" dirty="0"/>
              <a:t> (parents, teachers, coaches, and neighbors) than with young men and women.  In many cases these influencers will also lack knowledge of our military and what we do, so it’s important to talk to them</a:t>
            </a:r>
          </a:p>
        </p:txBody>
      </p:sp>
      <p:pic>
        <p:nvPicPr>
          <p:cNvPr id="5" name="Picture 4">
            <a:extLst>
              <a:ext uri="{FF2B5EF4-FFF2-40B4-BE49-F238E27FC236}">
                <a16:creationId xmlns:a16="http://schemas.microsoft.com/office/drawing/2014/main" id="{E7DD0F7F-E1DA-4980-32D8-25AB15B26180}"/>
              </a:ext>
            </a:extLst>
          </p:cNvPr>
          <p:cNvPicPr>
            <a:picLocks noChangeAspect="1"/>
          </p:cNvPicPr>
          <p:nvPr/>
        </p:nvPicPr>
        <p:blipFill>
          <a:blip r:embed="rId3"/>
          <a:stretch>
            <a:fillRect/>
          </a:stretch>
        </p:blipFill>
        <p:spPr>
          <a:xfrm>
            <a:off x="214262" y="290512"/>
            <a:ext cx="900163" cy="900163"/>
          </a:xfrm>
          <a:prstGeom prst="rect">
            <a:avLst/>
          </a:prstGeom>
        </p:spPr>
      </p:pic>
    </p:spTree>
    <p:extLst>
      <p:ext uri="{BB962C8B-B14F-4D97-AF65-F5344CB8AC3E}">
        <p14:creationId xmlns:p14="http://schemas.microsoft.com/office/powerpoint/2010/main" val="362338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82FF-E234-EF81-0AF0-8F3C64828B15}"/>
              </a:ext>
            </a:extLst>
          </p:cNvPr>
          <p:cNvSpPr>
            <a:spLocks noGrp="1"/>
          </p:cNvSpPr>
          <p:nvPr>
            <p:ph type="title"/>
          </p:nvPr>
        </p:nvSpPr>
        <p:spPr>
          <a:xfrm>
            <a:off x="1334278" y="365126"/>
            <a:ext cx="10019522" cy="788972"/>
          </a:xfrm>
        </p:spPr>
        <p:txBody>
          <a:bodyPr/>
          <a:lstStyle/>
          <a:p>
            <a:r>
              <a:rPr lang="en-US" dirty="0"/>
              <a:t>The Environment</a:t>
            </a:r>
          </a:p>
        </p:txBody>
      </p:sp>
      <p:sp>
        <p:nvSpPr>
          <p:cNvPr id="4" name="Slide Number Placeholder 3">
            <a:extLst>
              <a:ext uri="{FF2B5EF4-FFF2-40B4-BE49-F238E27FC236}">
                <a16:creationId xmlns:a16="http://schemas.microsoft.com/office/drawing/2014/main" id="{031C6CD6-0A2F-A04C-6701-A2BD1DBD10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15DF3-B9AF-4EC4-A69C-2370B628607D}" type="slidenum">
              <a:rPr kumimoji="0" lang="en-US" sz="1600" b="1"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A95C95CA-2D66-D77F-E0C3-49E50647599C}"/>
              </a:ext>
            </a:extLst>
          </p:cNvPr>
          <p:cNvGrpSpPr/>
          <p:nvPr/>
        </p:nvGrpSpPr>
        <p:grpSpPr>
          <a:xfrm>
            <a:off x="471055" y="1606474"/>
            <a:ext cx="11385362" cy="4913745"/>
            <a:chOff x="999320" y="1842648"/>
            <a:chExt cx="11006012" cy="4205173"/>
          </a:xfrm>
        </p:grpSpPr>
        <p:graphicFrame>
          <p:nvGraphicFramePr>
            <p:cNvPr id="6" name="Diagram 5">
              <a:extLst>
                <a:ext uri="{FF2B5EF4-FFF2-40B4-BE49-F238E27FC236}">
                  <a16:creationId xmlns:a16="http://schemas.microsoft.com/office/drawing/2014/main" id="{6122AA6E-23E7-CC43-E683-C15F89B69BA3}"/>
                </a:ext>
              </a:extLst>
            </p:cNvPr>
            <p:cNvGraphicFramePr/>
            <p:nvPr/>
          </p:nvGraphicFramePr>
          <p:xfrm>
            <a:off x="999320" y="1842648"/>
            <a:ext cx="4921250" cy="4043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70EADAD-1739-E31A-9186-E725C7DC778F}"/>
                </a:ext>
              </a:extLst>
            </p:cNvPr>
            <p:cNvSpPr txBox="1"/>
            <p:nvPr/>
          </p:nvSpPr>
          <p:spPr>
            <a:xfrm>
              <a:off x="2188359" y="2593284"/>
              <a:ext cx="25431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17-21 Year Olds</a:t>
              </a:r>
            </a:p>
          </p:txBody>
        </p:sp>
        <p:sp>
          <p:nvSpPr>
            <p:cNvPr id="8" name="TextBox 7">
              <a:extLst>
                <a:ext uri="{FF2B5EF4-FFF2-40B4-BE49-F238E27FC236}">
                  <a16:creationId xmlns:a16="http://schemas.microsoft.com/office/drawing/2014/main" id="{97AC6231-FF44-FE1D-EF21-BDB603EB417F}"/>
                </a:ext>
              </a:extLst>
            </p:cNvPr>
            <p:cNvSpPr txBox="1"/>
            <p:nvPr/>
          </p:nvSpPr>
          <p:spPr>
            <a:xfrm>
              <a:off x="2188359" y="3644013"/>
              <a:ext cx="25431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Academically Qualified</a:t>
              </a:r>
            </a:p>
          </p:txBody>
        </p:sp>
        <p:sp>
          <p:nvSpPr>
            <p:cNvPr id="9" name="TextBox 8">
              <a:extLst>
                <a:ext uri="{FF2B5EF4-FFF2-40B4-BE49-F238E27FC236}">
                  <a16:creationId xmlns:a16="http://schemas.microsoft.com/office/drawing/2014/main" id="{5320C3B3-4DF5-54A3-5AA4-AD8F03042DF5}"/>
                </a:ext>
              </a:extLst>
            </p:cNvPr>
            <p:cNvSpPr txBox="1"/>
            <p:nvPr/>
          </p:nvSpPr>
          <p:spPr>
            <a:xfrm>
              <a:off x="1417643" y="4510076"/>
              <a:ext cx="40846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Academically Qualified &amp; Eligible</a:t>
              </a:r>
            </a:p>
          </p:txBody>
        </p:sp>
        <p:sp>
          <p:nvSpPr>
            <p:cNvPr id="10" name="Rectangle 9">
              <a:extLst>
                <a:ext uri="{FF2B5EF4-FFF2-40B4-BE49-F238E27FC236}">
                  <a16:creationId xmlns:a16="http://schemas.microsoft.com/office/drawing/2014/main" id="{7C3C2DC2-E184-F64F-0DD8-E5D8C5612134}"/>
                </a:ext>
              </a:extLst>
            </p:cNvPr>
            <p:cNvSpPr/>
            <p:nvPr/>
          </p:nvSpPr>
          <p:spPr>
            <a:xfrm>
              <a:off x="5810478" y="2590486"/>
              <a:ext cx="6194854" cy="30290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3.5% </a:t>
              </a: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Unemployment rate in the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46% </a:t>
              </a: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of influencers would</a:t>
              </a:r>
              <a:r>
                <a:rPr kumimoji="0" lang="en-US" sz="2000" b="1"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recommend military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39%</a:t>
              </a: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 of young adults (ages 17-35) </a:t>
              </a:r>
              <a:r>
                <a:rPr kumimoji="0" lang="en-US" sz="2000" b="1" i="0" u="sng"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do not</a:t>
              </a: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 comprehend the most basic military fundamentals (i.e. ranks, officer/enlisted, standards &amp; requirements)</a:t>
              </a:r>
              <a:r>
                <a:rPr kumimoji="0" lang="en-US" sz="2000" b="0" i="0" u="sng"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11%</a:t>
              </a: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 of young adults (ages 17-35) </a:t>
              </a:r>
              <a:r>
                <a:rPr kumimoji="0" lang="en-US" sz="2000" b="1" i="0" u="sng"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can</a:t>
              </a: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 name </a:t>
              </a:r>
              <a:r>
                <a:rPr kumimoji="0" lang="en-US" sz="2000" b="0" i="0" u="sng"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All DoD Active Duty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13% </a:t>
              </a: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of 16-24 year olds with a parent who 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9%</a:t>
              </a: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 youth propensity and</a:t>
              </a:r>
              <a:r>
                <a:rPr kumimoji="0" lang="en-US" sz="2000" b="1"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 2% </a:t>
              </a: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propensed &amp; qualified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23% </a:t>
              </a:r>
              <a:r>
                <a:rPr kumimoji="0" lang="en-US" sz="2000" b="0"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of youth are eligible to enlist w/o a waiver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rPr>
                <a:t>			</a:t>
              </a:r>
              <a:endParaRPr kumimoji="0" lang="en-US" sz="1800" b="1" i="0" u="sng" strike="noStrike" kern="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11" name="Left Arrow Callout 10">
              <a:extLst>
                <a:ext uri="{FF2B5EF4-FFF2-40B4-BE49-F238E27FC236}">
                  <a16:creationId xmlns:a16="http://schemas.microsoft.com/office/drawing/2014/main" id="{F72CE822-60C8-148A-E5A5-F60CD7479F33}"/>
                </a:ext>
              </a:extLst>
            </p:cNvPr>
            <p:cNvSpPr/>
            <p:nvPr/>
          </p:nvSpPr>
          <p:spPr>
            <a:xfrm>
              <a:off x="4127575" y="5241255"/>
              <a:ext cx="4418807" cy="806566"/>
            </a:xfrm>
            <a:prstGeom prst="leftArrowCallout">
              <a:avLst>
                <a:gd name="adj1" fmla="val 25000"/>
                <a:gd name="adj2" fmla="val 25000"/>
                <a:gd name="adj3" fmla="val 25000"/>
                <a:gd name="adj4" fmla="val 63161"/>
              </a:avLst>
            </a:prstGeom>
            <a:solidFill>
              <a:srgbClr val="70AD47">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BB940F9-5584-CE4F-2470-103E58B6B8F6}"/>
                </a:ext>
              </a:extLst>
            </p:cNvPr>
            <p:cNvSpPr txBox="1"/>
            <p:nvPr/>
          </p:nvSpPr>
          <p:spPr>
            <a:xfrm>
              <a:off x="5700584" y="5234080"/>
              <a:ext cx="25431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Academically Qualified,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Eligible &amp; Propensed</a:t>
              </a:r>
            </a:p>
          </p:txBody>
        </p:sp>
      </p:grpSp>
      <p:sp>
        <p:nvSpPr>
          <p:cNvPr id="13" name="TextBox 12">
            <a:extLst>
              <a:ext uri="{FF2B5EF4-FFF2-40B4-BE49-F238E27FC236}">
                <a16:creationId xmlns:a16="http://schemas.microsoft.com/office/drawing/2014/main" id="{30C2165B-894D-EABA-808B-8663235771B3}"/>
              </a:ext>
            </a:extLst>
          </p:cNvPr>
          <p:cNvSpPr txBox="1"/>
          <p:nvPr/>
        </p:nvSpPr>
        <p:spPr>
          <a:xfrm>
            <a:off x="5444723" y="1600200"/>
            <a:ext cx="5953537" cy="92333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Talent acquisition is becoming harder and more expensive and American youth are increasingly disconnected from and less trusting of the military </a:t>
            </a:r>
          </a:p>
        </p:txBody>
      </p:sp>
      <p:pic>
        <p:nvPicPr>
          <p:cNvPr id="3" name="Picture 2">
            <a:extLst>
              <a:ext uri="{FF2B5EF4-FFF2-40B4-BE49-F238E27FC236}">
                <a16:creationId xmlns:a16="http://schemas.microsoft.com/office/drawing/2014/main" id="{1871F149-8E86-B37B-AC77-AFBFB9E9825D}"/>
              </a:ext>
            </a:extLst>
          </p:cNvPr>
          <p:cNvPicPr>
            <a:picLocks noChangeAspect="1"/>
          </p:cNvPicPr>
          <p:nvPr/>
        </p:nvPicPr>
        <p:blipFill>
          <a:blip r:embed="rId8"/>
          <a:stretch>
            <a:fillRect/>
          </a:stretch>
        </p:blipFill>
        <p:spPr>
          <a:xfrm>
            <a:off x="262508" y="287465"/>
            <a:ext cx="902286" cy="896190"/>
          </a:xfrm>
          <a:prstGeom prst="rect">
            <a:avLst/>
          </a:prstGeom>
        </p:spPr>
      </p:pic>
    </p:spTree>
    <p:extLst>
      <p:ext uri="{BB962C8B-B14F-4D97-AF65-F5344CB8AC3E}">
        <p14:creationId xmlns:p14="http://schemas.microsoft.com/office/powerpoint/2010/main" val="407327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59952" y="5411616"/>
            <a:ext cx="6185059" cy="368049"/>
          </a:xfrm>
          <a:prstGeom prst="rect">
            <a:avLst/>
          </a:prstGeom>
        </p:spPr>
        <p:txBody>
          <a:bodyPr vert="horz" wrap="square" lIns="0" tIns="0" rIns="0" bIns="0" rtlCol="0" anchor="t">
            <a:spAutoFit/>
          </a:bodyPr>
          <a:lstStyle/>
          <a:p>
            <a:pPr defTabSz="457200"/>
            <a:endParaRPr sz="900" kern="0" dirty="0">
              <a:solidFill>
                <a:sysClr val="windowText" lastClr="000000"/>
              </a:solidFill>
              <a:latin typeface="Times New Roman"/>
              <a:cs typeface="Times New Roman"/>
            </a:endParaRPr>
          </a:p>
          <a:p>
            <a:pPr marR="49529" algn="r" defTabSz="457200">
              <a:spcBef>
                <a:spcPts val="765"/>
              </a:spcBef>
            </a:pPr>
            <a:endParaRPr sz="825" kern="0" spc="-19" dirty="0">
              <a:solidFill>
                <a:srgbClr val="FFFFFF"/>
              </a:solidFill>
              <a:latin typeface="Arial"/>
              <a:cs typeface="Arial"/>
            </a:endParaRPr>
          </a:p>
        </p:txBody>
      </p:sp>
      <p:sp>
        <p:nvSpPr>
          <p:cNvPr id="4" name="object 4"/>
          <p:cNvSpPr/>
          <p:nvPr/>
        </p:nvSpPr>
        <p:spPr>
          <a:xfrm>
            <a:off x="3708323" y="5329832"/>
            <a:ext cx="4817459" cy="423712"/>
          </a:xfrm>
          <a:custGeom>
            <a:avLst/>
            <a:gdLst/>
            <a:ahLst/>
            <a:cxnLst/>
            <a:rect l="l" t="t" r="r" b="b"/>
            <a:pathLst>
              <a:path w="7688580" h="436245">
                <a:moveTo>
                  <a:pt x="7688580" y="0"/>
                </a:moveTo>
                <a:lnTo>
                  <a:pt x="0" y="0"/>
                </a:lnTo>
                <a:lnTo>
                  <a:pt x="0" y="435863"/>
                </a:lnTo>
                <a:lnTo>
                  <a:pt x="7688580" y="435863"/>
                </a:lnTo>
                <a:lnTo>
                  <a:pt x="7688580" y="0"/>
                </a:lnTo>
                <a:close/>
              </a:path>
            </a:pathLst>
          </a:custGeom>
          <a:solidFill>
            <a:srgbClr val="D9D9D9"/>
          </a:solidFill>
        </p:spPr>
        <p:txBody>
          <a:bodyPr wrap="square" lIns="0" tIns="0" rIns="0" bIns="0" rtlCol="0"/>
          <a:lstStyle/>
          <a:p>
            <a:pPr algn="ctr" defTabSz="457200"/>
            <a:r>
              <a:rPr lang="en-US" sz="1200" b="1" kern="0" dirty="0">
                <a:solidFill>
                  <a:srgbClr val="313553"/>
                </a:solidFill>
                <a:latin typeface="Arial"/>
                <a:cs typeface="Arial"/>
              </a:rPr>
              <a:t>Most</a:t>
            </a:r>
            <a:r>
              <a:rPr lang="en-US" sz="1200" b="1" kern="0" spc="-45" dirty="0">
                <a:solidFill>
                  <a:srgbClr val="313553"/>
                </a:solidFill>
                <a:latin typeface="Arial"/>
                <a:cs typeface="Arial"/>
              </a:rPr>
              <a:t> </a:t>
            </a:r>
            <a:r>
              <a:rPr lang="en-US" sz="1200" b="1" kern="0" dirty="0">
                <a:solidFill>
                  <a:srgbClr val="313553"/>
                </a:solidFill>
                <a:latin typeface="Arial"/>
                <a:cs typeface="Arial"/>
              </a:rPr>
              <a:t>youth are</a:t>
            </a:r>
            <a:r>
              <a:rPr lang="en-US" sz="1200" b="1" kern="0" spc="-26" dirty="0">
                <a:solidFill>
                  <a:srgbClr val="313553"/>
                </a:solidFill>
                <a:latin typeface="Arial"/>
                <a:cs typeface="Arial"/>
              </a:rPr>
              <a:t> </a:t>
            </a:r>
            <a:r>
              <a:rPr lang="en-US" sz="1200" b="1" kern="0" dirty="0">
                <a:solidFill>
                  <a:srgbClr val="313553"/>
                </a:solidFill>
                <a:latin typeface="Arial"/>
                <a:cs typeface="Arial"/>
              </a:rPr>
              <a:t>unfamiliar</a:t>
            </a:r>
            <a:r>
              <a:rPr lang="en-US" sz="1200" b="1" kern="0" spc="-41" dirty="0">
                <a:solidFill>
                  <a:srgbClr val="313553"/>
                </a:solidFill>
                <a:latin typeface="Arial"/>
                <a:cs typeface="Arial"/>
              </a:rPr>
              <a:t> </a:t>
            </a:r>
            <a:r>
              <a:rPr lang="en-US" sz="1200" b="1" kern="0" dirty="0">
                <a:solidFill>
                  <a:srgbClr val="313553"/>
                </a:solidFill>
                <a:latin typeface="Arial"/>
                <a:cs typeface="Arial"/>
              </a:rPr>
              <a:t>with</a:t>
            </a:r>
            <a:r>
              <a:rPr lang="en-US" sz="1200" b="1" kern="0" spc="-49" dirty="0">
                <a:solidFill>
                  <a:srgbClr val="313553"/>
                </a:solidFill>
                <a:latin typeface="Arial"/>
                <a:cs typeface="Arial"/>
              </a:rPr>
              <a:t> </a:t>
            </a:r>
            <a:r>
              <a:rPr lang="en-US" sz="1200" b="1" kern="0" dirty="0">
                <a:solidFill>
                  <a:srgbClr val="313553"/>
                </a:solidFill>
                <a:latin typeface="Arial"/>
                <a:cs typeface="Arial"/>
              </a:rPr>
              <a:t>the</a:t>
            </a:r>
            <a:r>
              <a:rPr lang="en-US" sz="1200" b="1" kern="0" spc="-19" dirty="0">
                <a:solidFill>
                  <a:srgbClr val="313553"/>
                </a:solidFill>
                <a:latin typeface="Arial"/>
                <a:cs typeface="Arial"/>
              </a:rPr>
              <a:t> </a:t>
            </a:r>
            <a:r>
              <a:rPr lang="en-US" sz="1200" b="1" kern="0" dirty="0">
                <a:solidFill>
                  <a:srgbClr val="313553"/>
                </a:solidFill>
                <a:latin typeface="Arial"/>
                <a:cs typeface="Arial"/>
              </a:rPr>
              <a:t>Military</a:t>
            </a:r>
            <a:r>
              <a:rPr lang="en-US" sz="1200" b="1" kern="0" spc="-45" dirty="0">
                <a:solidFill>
                  <a:srgbClr val="313553"/>
                </a:solidFill>
                <a:latin typeface="Arial"/>
                <a:cs typeface="Arial"/>
              </a:rPr>
              <a:t> </a:t>
            </a:r>
            <a:r>
              <a:rPr lang="en-US" sz="1200" b="1" kern="0" dirty="0">
                <a:solidFill>
                  <a:srgbClr val="313553"/>
                </a:solidFill>
                <a:latin typeface="Arial"/>
                <a:cs typeface="Arial"/>
              </a:rPr>
              <a:t>and</a:t>
            </a:r>
            <a:r>
              <a:rPr lang="en-US" sz="1200" b="1" kern="0" spc="-23" dirty="0">
                <a:solidFill>
                  <a:srgbClr val="313553"/>
                </a:solidFill>
                <a:latin typeface="Arial"/>
                <a:cs typeface="Arial"/>
              </a:rPr>
              <a:t> </a:t>
            </a:r>
            <a:r>
              <a:rPr lang="en-US" sz="1200" b="1" kern="0" dirty="0">
                <a:solidFill>
                  <a:srgbClr val="313553"/>
                </a:solidFill>
                <a:latin typeface="Arial"/>
                <a:cs typeface="Arial"/>
              </a:rPr>
              <a:t>are</a:t>
            </a:r>
            <a:r>
              <a:rPr lang="en-US" sz="1200" b="1" kern="0" spc="-26" dirty="0">
                <a:solidFill>
                  <a:srgbClr val="313553"/>
                </a:solidFill>
                <a:latin typeface="Arial"/>
                <a:cs typeface="Arial"/>
              </a:rPr>
              <a:t> </a:t>
            </a:r>
            <a:r>
              <a:rPr lang="en-US" sz="1200" b="1" kern="0" dirty="0">
                <a:solidFill>
                  <a:srgbClr val="313553"/>
                </a:solidFill>
                <a:latin typeface="Arial"/>
                <a:cs typeface="Arial"/>
              </a:rPr>
              <a:t>focused</a:t>
            </a:r>
            <a:r>
              <a:rPr lang="en-US" sz="1200" b="1" kern="0" spc="-41" dirty="0">
                <a:solidFill>
                  <a:srgbClr val="313553"/>
                </a:solidFill>
                <a:latin typeface="Arial"/>
                <a:cs typeface="Arial"/>
              </a:rPr>
              <a:t> </a:t>
            </a:r>
            <a:r>
              <a:rPr lang="en-US" sz="1200" b="1" kern="0" dirty="0">
                <a:solidFill>
                  <a:srgbClr val="313553"/>
                </a:solidFill>
                <a:latin typeface="Arial"/>
                <a:cs typeface="Arial"/>
              </a:rPr>
              <a:t>on</a:t>
            </a:r>
            <a:r>
              <a:rPr lang="en-US" sz="1200" b="1" kern="0" spc="-19" dirty="0">
                <a:solidFill>
                  <a:srgbClr val="313553"/>
                </a:solidFill>
                <a:latin typeface="Arial"/>
                <a:cs typeface="Arial"/>
              </a:rPr>
              <a:t> </a:t>
            </a:r>
            <a:r>
              <a:rPr lang="en-US" sz="1200" b="1" kern="0" dirty="0">
                <a:solidFill>
                  <a:srgbClr val="313553"/>
                </a:solidFill>
                <a:latin typeface="Arial"/>
                <a:cs typeface="Arial"/>
              </a:rPr>
              <a:t>the</a:t>
            </a:r>
            <a:r>
              <a:rPr lang="en-US" sz="1200" b="1" kern="0" spc="-26" dirty="0">
                <a:solidFill>
                  <a:srgbClr val="313553"/>
                </a:solidFill>
                <a:latin typeface="Arial"/>
                <a:cs typeface="Arial"/>
              </a:rPr>
              <a:t> </a:t>
            </a:r>
            <a:r>
              <a:rPr lang="en-US" sz="1200" b="1" kern="0" dirty="0">
                <a:solidFill>
                  <a:srgbClr val="313553"/>
                </a:solidFill>
                <a:latin typeface="Arial"/>
                <a:cs typeface="Arial"/>
              </a:rPr>
              <a:t>perceived</a:t>
            </a:r>
            <a:r>
              <a:rPr lang="en-US" sz="1200" b="1" kern="0" spc="-41" dirty="0">
                <a:solidFill>
                  <a:srgbClr val="313553"/>
                </a:solidFill>
                <a:latin typeface="Arial"/>
                <a:cs typeface="Arial"/>
              </a:rPr>
              <a:t> </a:t>
            </a:r>
            <a:r>
              <a:rPr lang="en-US" sz="1200" b="1" kern="0" dirty="0">
                <a:solidFill>
                  <a:srgbClr val="313553"/>
                </a:solidFill>
                <a:latin typeface="Arial"/>
                <a:cs typeface="Arial"/>
              </a:rPr>
              <a:t>risks</a:t>
            </a:r>
            <a:r>
              <a:rPr lang="en-US" sz="1200" b="1" kern="0" spc="-26" dirty="0">
                <a:solidFill>
                  <a:srgbClr val="313553"/>
                </a:solidFill>
                <a:latin typeface="Arial"/>
                <a:cs typeface="Arial"/>
              </a:rPr>
              <a:t> </a:t>
            </a:r>
            <a:r>
              <a:rPr lang="en-US" sz="1200" b="1" kern="0" spc="-19" dirty="0">
                <a:solidFill>
                  <a:srgbClr val="313553"/>
                </a:solidFill>
                <a:latin typeface="Arial"/>
                <a:cs typeface="Arial"/>
              </a:rPr>
              <a:t>and </a:t>
            </a:r>
            <a:r>
              <a:rPr lang="en-US" sz="1200" b="1" kern="0" dirty="0">
                <a:solidFill>
                  <a:srgbClr val="313553"/>
                </a:solidFill>
                <a:latin typeface="Arial"/>
                <a:cs typeface="Arial"/>
              </a:rPr>
              <a:t>potential</a:t>
            </a:r>
            <a:r>
              <a:rPr lang="en-US" sz="1200" b="1" kern="0" spc="-60" dirty="0">
                <a:solidFill>
                  <a:srgbClr val="313553"/>
                </a:solidFill>
                <a:latin typeface="Arial"/>
                <a:cs typeface="Arial"/>
              </a:rPr>
              <a:t> </a:t>
            </a:r>
            <a:r>
              <a:rPr lang="en-US" sz="1200" b="1" kern="0" dirty="0">
                <a:solidFill>
                  <a:srgbClr val="313553"/>
                </a:solidFill>
                <a:latin typeface="Arial"/>
                <a:cs typeface="Arial"/>
              </a:rPr>
              <a:t>negative</a:t>
            </a:r>
            <a:r>
              <a:rPr lang="en-US" sz="1200" b="1" kern="0" spc="-45" dirty="0">
                <a:solidFill>
                  <a:srgbClr val="313553"/>
                </a:solidFill>
                <a:latin typeface="Arial"/>
                <a:cs typeface="Arial"/>
              </a:rPr>
              <a:t> </a:t>
            </a:r>
            <a:r>
              <a:rPr lang="en-US" sz="1200" b="1" kern="0" dirty="0">
                <a:solidFill>
                  <a:srgbClr val="313553"/>
                </a:solidFill>
                <a:latin typeface="Arial"/>
                <a:cs typeface="Arial"/>
              </a:rPr>
              <a:t>outcomes</a:t>
            </a:r>
            <a:r>
              <a:rPr lang="en-US" sz="1200" b="1" kern="0" spc="-45" dirty="0">
                <a:solidFill>
                  <a:srgbClr val="313553"/>
                </a:solidFill>
                <a:latin typeface="Arial"/>
                <a:cs typeface="Arial"/>
              </a:rPr>
              <a:t> </a:t>
            </a:r>
            <a:r>
              <a:rPr lang="en-US" sz="1200" b="1" kern="0" dirty="0">
                <a:solidFill>
                  <a:srgbClr val="313553"/>
                </a:solidFill>
                <a:latin typeface="Arial"/>
                <a:cs typeface="Arial"/>
              </a:rPr>
              <a:t>of</a:t>
            </a:r>
            <a:r>
              <a:rPr lang="en-US" sz="1200" b="1" kern="0" spc="-26" dirty="0">
                <a:solidFill>
                  <a:srgbClr val="313553"/>
                </a:solidFill>
                <a:latin typeface="Arial"/>
                <a:cs typeface="Arial"/>
              </a:rPr>
              <a:t> </a:t>
            </a:r>
            <a:r>
              <a:rPr lang="en-US" sz="1200" b="1" kern="0" spc="-8" dirty="0">
                <a:solidFill>
                  <a:srgbClr val="313553"/>
                </a:solidFill>
                <a:latin typeface="Arial"/>
                <a:cs typeface="Arial"/>
              </a:rPr>
              <a:t>service.</a:t>
            </a:r>
          </a:p>
          <a:p>
            <a:pPr defTabSz="457200"/>
            <a:endParaRPr sz="1350" kern="0" dirty="0">
              <a:solidFill>
                <a:sysClr val="windowText" lastClr="000000"/>
              </a:solidFill>
              <a:latin typeface="Calibri" panose="020F0502020204030204"/>
            </a:endParaRPr>
          </a:p>
        </p:txBody>
      </p:sp>
      <p:sp>
        <p:nvSpPr>
          <p:cNvPr id="6" name="object 6"/>
          <p:cNvSpPr txBox="1">
            <a:spLocks noGrp="1"/>
          </p:cNvSpPr>
          <p:nvPr>
            <p:ph type="title"/>
          </p:nvPr>
        </p:nvSpPr>
        <p:spPr>
          <a:xfrm>
            <a:off x="2047942" y="173618"/>
            <a:ext cx="8009077" cy="659059"/>
          </a:xfrm>
          <a:prstGeom prst="rect">
            <a:avLst/>
          </a:prstGeom>
        </p:spPr>
        <p:txBody>
          <a:bodyPr vert="horz" wrap="square" lIns="0" tIns="9049" rIns="0" bIns="0" rtlCol="0" anchor="ctr">
            <a:spAutoFit/>
          </a:bodyPr>
          <a:lstStyle/>
          <a:p>
            <a:pPr marL="245263" algn="ctr">
              <a:spcBef>
                <a:spcPts val="71"/>
              </a:spcBef>
            </a:pPr>
            <a:r>
              <a:rPr sz="2800" b="1" dirty="0">
                <a:solidFill>
                  <a:srgbClr val="002060"/>
                </a:solidFill>
                <a:latin typeface="Verdana" panose="020B0604030504040204" pitchFamily="34" charset="0"/>
                <a:ea typeface="Verdana" panose="020B0604030504040204" pitchFamily="34" charset="0"/>
              </a:rPr>
              <a:t>Foundational</a:t>
            </a:r>
            <a:r>
              <a:rPr sz="2800" b="1" spc="-75" dirty="0">
                <a:solidFill>
                  <a:srgbClr val="002060"/>
                </a:solidFill>
                <a:latin typeface="Verdana" panose="020B0604030504040204" pitchFamily="34" charset="0"/>
                <a:ea typeface="Verdana" panose="020B0604030504040204" pitchFamily="34" charset="0"/>
              </a:rPr>
              <a:t> </a:t>
            </a:r>
            <a:r>
              <a:rPr sz="2800" b="1" spc="-8" dirty="0">
                <a:solidFill>
                  <a:srgbClr val="002060"/>
                </a:solidFill>
                <a:latin typeface="Verdana" panose="020B0604030504040204" pitchFamily="34" charset="0"/>
                <a:ea typeface="Verdana" panose="020B0604030504040204" pitchFamily="34" charset="0"/>
              </a:rPr>
              <a:t>Challenge:</a:t>
            </a:r>
          </a:p>
          <a:p>
            <a:pPr marL="245263" algn="ctr">
              <a:spcBef>
                <a:spcPts val="56"/>
              </a:spcBef>
            </a:pPr>
            <a:r>
              <a:rPr sz="1800" dirty="0">
                <a:solidFill>
                  <a:srgbClr val="002060"/>
                </a:solidFill>
                <a:latin typeface="Verdana" panose="020B0604030504040204" pitchFamily="34" charset="0"/>
                <a:ea typeface="Verdana" panose="020B0604030504040204" pitchFamily="34" charset="0"/>
              </a:rPr>
              <a:t>A</a:t>
            </a:r>
            <a:r>
              <a:rPr sz="1800" spc="-71" dirty="0">
                <a:solidFill>
                  <a:srgbClr val="002060"/>
                </a:solidFill>
                <a:latin typeface="Verdana" panose="020B0604030504040204" pitchFamily="34" charset="0"/>
                <a:ea typeface="Verdana" panose="020B0604030504040204" pitchFamily="34" charset="0"/>
              </a:rPr>
              <a:t> </a:t>
            </a:r>
            <a:r>
              <a:rPr sz="1800" dirty="0">
                <a:solidFill>
                  <a:srgbClr val="002060"/>
                </a:solidFill>
                <a:latin typeface="Verdana" panose="020B0604030504040204" pitchFamily="34" charset="0"/>
                <a:ea typeface="Verdana" panose="020B0604030504040204" pitchFamily="34" charset="0"/>
              </a:rPr>
              <a:t>Lack</a:t>
            </a:r>
            <a:r>
              <a:rPr sz="1800" spc="-23" dirty="0">
                <a:solidFill>
                  <a:srgbClr val="002060"/>
                </a:solidFill>
                <a:latin typeface="Verdana" panose="020B0604030504040204" pitchFamily="34" charset="0"/>
                <a:ea typeface="Verdana" panose="020B0604030504040204" pitchFamily="34" charset="0"/>
              </a:rPr>
              <a:t> </a:t>
            </a:r>
            <a:r>
              <a:rPr sz="1800" dirty="0">
                <a:solidFill>
                  <a:srgbClr val="002060"/>
                </a:solidFill>
                <a:latin typeface="Verdana" panose="020B0604030504040204" pitchFamily="34" charset="0"/>
                <a:ea typeface="Verdana" panose="020B0604030504040204" pitchFamily="34" charset="0"/>
              </a:rPr>
              <a:t>of</a:t>
            </a:r>
            <a:r>
              <a:rPr sz="1800" spc="-11" dirty="0">
                <a:solidFill>
                  <a:srgbClr val="002060"/>
                </a:solidFill>
                <a:latin typeface="Verdana" panose="020B0604030504040204" pitchFamily="34" charset="0"/>
                <a:ea typeface="Verdana" panose="020B0604030504040204" pitchFamily="34" charset="0"/>
              </a:rPr>
              <a:t> </a:t>
            </a:r>
            <a:r>
              <a:rPr sz="1800" dirty="0">
                <a:solidFill>
                  <a:srgbClr val="002060"/>
                </a:solidFill>
                <a:latin typeface="Verdana" panose="020B0604030504040204" pitchFamily="34" charset="0"/>
                <a:ea typeface="Verdana" panose="020B0604030504040204" pitchFamily="34" charset="0"/>
              </a:rPr>
              <a:t>Familiarity</a:t>
            </a:r>
            <a:r>
              <a:rPr sz="1800" spc="-4" dirty="0">
                <a:solidFill>
                  <a:srgbClr val="002060"/>
                </a:solidFill>
                <a:latin typeface="Verdana" panose="020B0604030504040204" pitchFamily="34" charset="0"/>
                <a:ea typeface="Verdana" panose="020B0604030504040204" pitchFamily="34" charset="0"/>
              </a:rPr>
              <a:t> </a:t>
            </a:r>
            <a:r>
              <a:rPr sz="1800" dirty="0">
                <a:solidFill>
                  <a:srgbClr val="002060"/>
                </a:solidFill>
                <a:latin typeface="Verdana" panose="020B0604030504040204" pitchFamily="34" charset="0"/>
                <a:ea typeface="Verdana" panose="020B0604030504040204" pitchFamily="34" charset="0"/>
              </a:rPr>
              <a:t>with</a:t>
            </a:r>
            <a:r>
              <a:rPr sz="1800" spc="-41" dirty="0">
                <a:solidFill>
                  <a:srgbClr val="002060"/>
                </a:solidFill>
                <a:latin typeface="Verdana" panose="020B0604030504040204" pitchFamily="34" charset="0"/>
                <a:ea typeface="Verdana" panose="020B0604030504040204" pitchFamily="34" charset="0"/>
              </a:rPr>
              <a:t> </a:t>
            </a:r>
            <a:r>
              <a:rPr sz="1800" dirty="0">
                <a:solidFill>
                  <a:srgbClr val="002060"/>
                </a:solidFill>
                <a:latin typeface="Verdana" panose="020B0604030504040204" pitchFamily="34" charset="0"/>
                <a:ea typeface="Verdana" panose="020B0604030504040204" pitchFamily="34" charset="0"/>
              </a:rPr>
              <a:t>the</a:t>
            </a:r>
            <a:r>
              <a:rPr sz="1800" spc="-8" dirty="0">
                <a:solidFill>
                  <a:srgbClr val="002060"/>
                </a:solidFill>
                <a:latin typeface="Verdana" panose="020B0604030504040204" pitchFamily="34" charset="0"/>
                <a:ea typeface="Verdana" panose="020B0604030504040204" pitchFamily="34" charset="0"/>
              </a:rPr>
              <a:t> Military</a:t>
            </a:r>
            <a:endParaRPr sz="1800" dirty="0">
              <a:solidFill>
                <a:srgbClr val="002060"/>
              </a:solidFill>
              <a:latin typeface="Verdana" panose="020B0604030504040204" pitchFamily="34" charset="0"/>
              <a:ea typeface="Verdana" panose="020B0604030504040204" pitchFamily="34" charset="0"/>
            </a:endParaRPr>
          </a:p>
        </p:txBody>
      </p:sp>
      <p:grpSp>
        <p:nvGrpSpPr>
          <p:cNvPr id="9" name="Group 8">
            <a:extLst>
              <a:ext uri="{FF2B5EF4-FFF2-40B4-BE49-F238E27FC236}">
                <a16:creationId xmlns:a16="http://schemas.microsoft.com/office/drawing/2014/main" id="{4AAF2225-A651-6B96-2288-7F97F2FE0D38}"/>
              </a:ext>
            </a:extLst>
          </p:cNvPr>
          <p:cNvGrpSpPr/>
          <p:nvPr/>
        </p:nvGrpSpPr>
        <p:grpSpPr>
          <a:xfrm>
            <a:off x="6074761" y="1048470"/>
            <a:ext cx="3759703" cy="1921573"/>
            <a:chOff x="6074762" y="1618710"/>
            <a:chExt cx="3055810" cy="1407319"/>
          </a:xfrm>
        </p:grpSpPr>
        <p:grpSp>
          <p:nvGrpSpPr>
            <p:cNvPr id="40" name="object 40"/>
            <p:cNvGrpSpPr/>
            <p:nvPr/>
          </p:nvGrpSpPr>
          <p:grpSpPr>
            <a:xfrm>
              <a:off x="6074762" y="1618710"/>
              <a:ext cx="3055810" cy="1407319"/>
              <a:chOff x="4543044" y="1069847"/>
              <a:chExt cx="4074413" cy="1876425"/>
            </a:xfrm>
          </p:grpSpPr>
          <p:sp>
            <p:nvSpPr>
              <p:cNvPr id="41" name="object 41"/>
              <p:cNvSpPr/>
              <p:nvPr/>
            </p:nvSpPr>
            <p:spPr>
              <a:xfrm>
                <a:off x="4599432" y="1313687"/>
                <a:ext cx="3961129" cy="1632585"/>
              </a:xfrm>
              <a:custGeom>
                <a:avLst/>
                <a:gdLst/>
                <a:ahLst/>
                <a:cxnLst/>
                <a:rect l="l" t="t" r="r" b="b"/>
                <a:pathLst>
                  <a:path w="3961129" h="1632585">
                    <a:moveTo>
                      <a:pt x="0" y="1632204"/>
                    </a:moveTo>
                    <a:lnTo>
                      <a:pt x="3960875" y="1632204"/>
                    </a:lnTo>
                    <a:lnTo>
                      <a:pt x="3960875" y="0"/>
                    </a:lnTo>
                    <a:lnTo>
                      <a:pt x="0" y="0"/>
                    </a:lnTo>
                    <a:lnTo>
                      <a:pt x="0" y="1632204"/>
                    </a:lnTo>
                    <a:close/>
                  </a:path>
                </a:pathLst>
              </a:custGeom>
              <a:ln w="9143">
                <a:solidFill>
                  <a:srgbClr val="000000"/>
                </a:solidFill>
              </a:ln>
            </p:spPr>
            <p:txBody>
              <a:bodyPr wrap="square" lIns="0" tIns="0" rIns="0" bIns="0" rtlCol="0"/>
              <a:lstStyle/>
              <a:p>
                <a:pPr defTabSz="457200"/>
                <a:endParaRPr sz="1350" kern="0">
                  <a:solidFill>
                    <a:sysClr val="windowText" lastClr="000000"/>
                  </a:solidFill>
                  <a:latin typeface="Calibri" panose="020F0502020204030204"/>
                </a:endParaRPr>
              </a:p>
            </p:txBody>
          </p:sp>
          <p:pic>
            <p:nvPicPr>
              <p:cNvPr id="42" name="object 42"/>
              <p:cNvPicPr/>
              <p:nvPr/>
            </p:nvPicPr>
            <p:blipFill>
              <a:blip r:embed="rId2" cstate="print"/>
              <a:stretch>
                <a:fillRect/>
              </a:stretch>
            </p:blipFill>
            <p:spPr>
              <a:xfrm>
                <a:off x="4543044" y="1069847"/>
                <a:ext cx="4074413" cy="560070"/>
              </a:xfrm>
              <a:prstGeom prst="rect">
                <a:avLst/>
              </a:prstGeom>
            </p:spPr>
          </p:pic>
        </p:grpSp>
        <p:grpSp>
          <p:nvGrpSpPr>
            <p:cNvPr id="5" name="Group 4">
              <a:extLst>
                <a:ext uri="{FF2B5EF4-FFF2-40B4-BE49-F238E27FC236}">
                  <a16:creationId xmlns:a16="http://schemas.microsoft.com/office/drawing/2014/main" id="{CE007BB8-E33A-3E07-FFA6-48A5472A9727}"/>
                </a:ext>
              </a:extLst>
            </p:cNvPr>
            <p:cNvGrpSpPr/>
            <p:nvPr/>
          </p:nvGrpSpPr>
          <p:grpSpPr>
            <a:xfrm>
              <a:off x="6145910" y="1698119"/>
              <a:ext cx="2925129" cy="1327856"/>
              <a:chOff x="6145910" y="1698119"/>
              <a:chExt cx="2925129" cy="1327856"/>
            </a:xfrm>
          </p:grpSpPr>
          <p:sp>
            <p:nvSpPr>
              <p:cNvPr id="43" name="object 43"/>
              <p:cNvSpPr txBox="1"/>
              <p:nvPr/>
            </p:nvSpPr>
            <p:spPr>
              <a:xfrm>
                <a:off x="6454522" y="1698119"/>
                <a:ext cx="2297906" cy="154915"/>
              </a:xfrm>
              <a:prstGeom prst="rect">
                <a:avLst/>
              </a:prstGeom>
            </p:spPr>
            <p:txBody>
              <a:bodyPr vert="horz" wrap="square" lIns="0" tIns="10478" rIns="0" bIns="0" rtlCol="0">
                <a:spAutoFit/>
              </a:bodyPr>
              <a:lstStyle/>
              <a:p>
                <a:pPr marL="9525" defTabSz="457200">
                  <a:spcBef>
                    <a:spcPts val="83"/>
                  </a:spcBef>
                </a:pPr>
                <a:r>
                  <a:rPr sz="938" b="1" kern="0" spc="-8" dirty="0">
                    <a:solidFill>
                      <a:srgbClr val="FFFFFF"/>
                    </a:solidFill>
                    <a:latin typeface="Arial"/>
                    <a:cs typeface="Arial"/>
                  </a:rPr>
                  <a:t>Self-</a:t>
                </a:r>
                <a:r>
                  <a:rPr sz="938" b="1" kern="0" dirty="0">
                    <a:solidFill>
                      <a:srgbClr val="FFFFFF"/>
                    </a:solidFill>
                    <a:latin typeface="Arial"/>
                    <a:cs typeface="Arial"/>
                  </a:rPr>
                  <a:t>Reported</a:t>
                </a:r>
                <a:r>
                  <a:rPr sz="938" b="1" kern="0" spc="30" dirty="0">
                    <a:solidFill>
                      <a:srgbClr val="FFFFFF"/>
                    </a:solidFill>
                    <a:latin typeface="Arial"/>
                    <a:cs typeface="Arial"/>
                  </a:rPr>
                  <a:t> </a:t>
                </a:r>
                <a:r>
                  <a:rPr sz="938" b="1" kern="0" dirty="0">
                    <a:solidFill>
                      <a:srgbClr val="FFFFFF"/>
                    </a:solidFill>
                    <a:latin typeface="Arial"/>
                    <a:cs typeface="Arial"/>
                  </a:rPr>
                  <a:t>Knowledge of</a:t>
                </a:r>
                <a:r>
                  <a:rPr sz="938" b="1" kern="0" spc="15" dirty="0">
                    <a:solidFill>
                      <a:srgbClr val="FFFFFF"/>
                    </a:solidFill>
                    <a:latin typeface="Arial"/>
                    <a:cs typeface="Arial"/>
                  </a:rPr>
                  <a:t> </a:t>
                </a:r>
                <a:r>
                  <a:rPr sz="938" b="1" kern="0" dirty="0">
                    <a:solidFill>
                      <a:srgbClr val="FFFFFF"/>
                    </a:solidFill>
                    <a:latin typeface="Arial"/>
                    <a:cs typeface="Arial"/>
                  </a:rPr>
                  <a:t>the</a:t>
                </a:r>
                <a:r>
                  <a:rPr sz="938" b="1" kern="0" spc="4" dirty="0">
                    <a:solidFill>
                      <a:srgbClr val="FFFFFF"/>
                    </a:solidFill>
                    <a:latin typeface="Arial"/>
                    <a:cs typeface="Arial"/>
                  </a:rPr>
                  <a:t> </a:t>
                </a:r>
                <a:r>
                  <a:rPr sz="938" b="1" kern="0" spc="-8" dirty="0">
                    <a:solidFill>
                      <a:srgbClr val="FFFFFF"/>
                    </a:solidFill>
                    <a:latin typeface="Arial"/>
                    <a:cs typeface="Arial"/>
                  </a:rPr>
                  <a:t>Military</a:t>
                </a:r>
                <a:endParaRPr sz="938" kern="0" dirty="0">
                  <a:solidFill>
                    <a:sysClr val="windowText" lastClr="000000"/>
                  </a:solidFill>
                  <a:latin typeface="Arial"/>
                  <a:cs typeface="Arial"/>
                </a:endParaRPr>
              </a:p>
            </p:txBody>
          </p:sp>
          <p:sp>
            <p:nvSpPr>
              <p:cNvPr id="44" name="object 44"/>
              <p:cNvSpPr txBox="1"/>
              <p:nvPr/>
            </p:nvSpPr>
            <p:spPr>
              <a:xfrm>
                <a:off x="7081077" y="1843280"/>
                <a:ext cx="1043464" cy="110191"/>
              </a:xfrm>
              <a:prstGeom prst="rect">
                <a:avLst/>
              </a:prstGeom>
            </p:spPr>
            <p:txBody>
              <a:bodyPr vert="horz" wrap="square" lIns="0" tIns="11906" rIns="0" bIns="0" rtlCol="0">
                <a:spAutoFit/>
              </a:bodyPr>
              <a:lstStyle/>
              <a:p>
                <a:pPr marL="9525" defTabSz="457200">
                  <a:spcBef>
                    <a:spcPts val="94"/>
                  </a:spcBef>
                </a:pPr>
                <a:r>
                  <a:rPr sz="638" i="1" kern="0" dirty="0">
                    <a:solidFill>
                      <a:srgbClr val="FFFFFF"/>
                    </a:solidFill>
                    <a:latin typeface="Arial"/>
                    <a:cs typeface="Arial"/>
                  </a:rPr>
                  <a:t>DoD</a:t>
                </a:r>
                <a:r>
                  <a:rPr sz="638" i="1" kern="0" spc="19" dirty="0">
                    <a:solidFill>
                      <a:srgbClr val="FFFFFF"/>
                    </a:solidFill>
                    <a:latin typeface="Arial"/>
                    <a:cs typeface="Arial"/>
                  </a:rPr>
                  <a:t> </a:t>
                </a:r>
                <a:r>
                  <a:rPr sz="638" i="1" kern="0" dirty="0">
                    <a:solidFill>
                      <a:srgbClr val="FFFFFF"/>
                    </a:solidFill>
                    <a:latin typeface="Arial"/>
                    <a:cs typeface="Arial"/>
                  </a:rPr>
                  <a:t>Youth</a:t>
                </a:r>
                <a:r>
                  <a:rPr sz="638" i="1" kern="0" spc="19" dirty="0">
                    <a:solidFill>
                      <a:srgbClr val="FFFFFF"/>
                    </a:solidFill>
                    <a:latin typeface="Arial"/>
                    <a:cs typeface="Arial"/>
                  </a:rPr>
                  <a:t> </a:t>
                </a:r>
                <a:r>
                  <a:rPr sz="638" i="1" kern="0" dirty="0">
                    <a:solidFill>
                      <a:srgbClr val="FFFFFF"/>
                    </a:solidFill>
                    <a:latin typeface="Arial"/>
                    <a:cs typeface="Arial"/>
                  </a:rPr>
                  <a:t>Poll</a:t>
                </a:r>
                <a:r>
                  <a:rPr sz="638" i="1" kern="0" spc="41" dirty="0">
                    <a:solidFill>
                      <a:srgbClr val="FFFFFF"/>
                    </a:solidFill>
                    <a:latin typeface="Arial"/>
                    <a:cs typeface="Arial"/>
                  </a:rPr>
                  <a:t> </a:t>
                </a:r>
                <a:r>
                  <a:rPr sz="638" i="1" kern="0" dirty="0">
                    <a:solidFill>
                      <a:srgbClr val="FFFFFF"/>
                    </a:solidFill>
                    <a:latin typeface="Arial"/>
                    <a:cs typeface="Arial"/>
                  </a:rPr>
                  <a:t>(Fall</a:t>
                </a:r>
                <a:r>
                  <a:rPr sz="638" i="1" kern="0" spc="38" dirty="0">
                    <a:solidFill>
                      <a:srgbClr val="FFFFFF"/>
                    </a:solidFill>
                    <a:latin typeface="Arial"/>
                    <a:cs typeface="Arial"/>
                  </a:rPr>
                  <a:t> </a:t>
                </a:r>
                <a:r>
                  <a:rPr sz="638" i="1" kern="0" spc="-8" dirty="0">
                    <a:solidFill>
                      <a:srgbClr val="FFFFFF"/>
                    </a:solidFill>
                    <a:latin typeface="Arial"/>
                    <a:cs typeface="Arial"/>
                  </a:rPr>
                  <a:t>2022)*</a:t>
                </a:r>
                <a:endParaRPr sz="638" kern="0" dirty="0">
                  <a:solidFill>
                    <a:sysClr val="windowText" lastClr="000000"/>
                  </a:solidFill>
                  <a:latin typeface="Arial"/>
                  <a:cs typeface="Arial"/>
                </a:endParaRPr>
              </a:p>
            </p:txBody>
          </p:sp>
          <p:grpSp>
            <p:nvGrpSpPr>
              <p:cNvPr id="45" name="object 45"/>
              <p:cNvGrpSpPr/>
              <p:nvPr/>
            </p:nvGrpSpPr>
            <p:grpSpPr>
              <a:xfrm>
                <a:off x="6254736" y="2239138"/>
                <a:ext cx="2697956" cy="377666"/>
                <a:chOff x="4783645" y="1842516"/>
                <a:chExt cx="3597275" cy="503555"/>
              </a:xfrm>
            </p:grpSpPr>
            <p:sp>
              <p:nvSpPr>
                <p:cNvPr id="46" name="object 46"/>
                <p:cNvSpPr/>
                <p:nvPr/>
              </p:nvSpPr>
              <p:spPr>
                <a:xfrm>
                  <a:off x="4788408" y="2221992"/>
                  <a:ext cx="3587750" cy="93345"/>
                </a:xfrm>
                <a:custGeom>
                  <a:avLst/>
                  <a:gdLst/>
                  <a:ahLst/>
                  <a:cxnLst/>
                  <a:rect l="l" t="t" r="r" b="b"/>
                  <a:pathLst>
                    <a:path w="3587750" h="93344">
                      <a:moveTo>
                        <a:pt x="0" y="47244"/>
                      </a:moveTo>
                      <a:lnTo>
                        <a:pt x="3587495" y="47244"/>
                      </a:lnTo>
                    </a:path>
                    <a:path w="3587750" h="93344">
                      <a:moveTo>
                        <a:pt x="0" y="0"/>
                      </a:moveTo>
                      <a:lnTo>
                        <a:pt x="0" y="92963"/>
                      </a:lnTo>
                    </a:path>
                    <a:path w="3587750" h="93344">
                      <a:moveTo>
                        <a:pt x="399288" y="0"/>
                      </a:moveTo>
                      <a:lnTo>
                        <a:pt x="399288" y="92963"/>
                      </a:lnTo>
                    </a:path>
                    <a:path w="3587750" h="93344">
                      <a:moveTo>
                        <a:pt x="797051" y="0"/>
                      </a:moveTo>
                      <a:lnTo>
                        <a:pt x="797051" y="92963"/>
                      </a:lnTo>
                    </a:path>
                    <a:path w="3587750" h="93344">
                      <a:moveTo>
                        <a:pt x="1196339" y="0"/>
                      </a:moveTo>
                      <a:lnTo>
                        <a:pt x="1196339" y="92963"/>
                      </a:lnTo>
                    </a:path>
                    <a:path w="3587750" h="93344">
                      <a:moveTo>
                        <a:pt x="1594103" y="0"/>
                      </a:moveTo>
                      <a:lnTo>
                        <a:pt x="1594103" y="92963"/>
                      </a:lnTo>
                    </a:path>
                    <a:path w="3587750" h="93344">
                      <a:moveTo>
                        <a:pt x="1993391" y="0"/>
                      </a:moveTo>
                      <a:lnTo>
                        <a:pt x="1993391" y="92963"/>
                      </a:lnTo>
                    </a:path>
                    <a:path w="3587750" h="93344">
                      <a:moveTo>
                        <a:pt x="2391156" y="0"/>
                      </a:moveTo>
                      <a:lnTo>
                        <a:pt x="2391156" y="92963"/>
                      </a:lnTo>
                    </a:path>
                    <a:path w="3587750" h="93344">
                      <a:moveTo>
                        <a:pt x="2790443" y="0"/>
                      </a:moveTo>
                      <a:lnTo>
                        <a:pt x="2790443" y="92963"/>
                      </a:lnTo>
                    </a:path>
                    <a:path w="3587750" h="93344">
                      <a:moveTo>
                        <a:pt x="3188208" y="0"/>
                      </a:moveTo>
                      <a:lnTo>
                        <a:pt x="3188208" y="92963"/>
                      </a:lnTo>
                    </a:path>
                    <a:path w="3587750" h="93344">
                      <a:moveTo>
                        <a:pt x="3587495" y="0"/>
                      </a:moveTo>
                      <a:lnTo>
                        <a:pt x="3587495" y="92963"/>
                      </a:lnTo>
                    </a:path>
                  </a:pathLst>
                </a:custGeom>
                <a:ln w="9144">
                  <a:solidFill>
                    <a:srgbClr val="767070"/>
                  </a:solidFill>
                </a:ln>
              </p:spPr>
              <p:txBody>
                <a:bodyPr wrap="square" lIns="0" tIns="0" rIns="0" bIns="0" rtlCol="0"/>
                <a:lstStyle/>
                <a:p>
                  <a:pPr defTabSz="457200"/>
                  <a:endParaRPr sz="1350" kern="0">
                    <a:solidFill>
                      <a:sysClr val="windowText" lastClr="000000"/>
                    </a:solidFill>
                    <a:latin typeface="Calibri" panose="020F0502020204030204"/>
                  </a:endParaRPr>
                </a:p>
              </p:txBody>
            </p:sp>
            <p:sp>
              <p:nvSpPr>
                <p:cNvPr id="47" name="object 47"/>
                <p:cNvSpPr/>
                <p:nvPr/>
              </p:nvSpPr>
              <p:spPr>
                <a:xfrm>
                  <a:off x="6327648" y="2193417"/>
                  <a:ext cx="152400" cy="152400"/>
                </a:xfrm>
                <a:custGeom>
                  <a:avLst/>
                  <a:gdLst/>
                  <a:ahLst/>
                  <a:cxnLst/>
                  <a:rect l="l" t="t" r="r" b="b"/>
                  <a:pathLst>
                    <a:path w="152400" h="152400">
                      <a:moveTo>
                        <a:pt x="76200" y="0"/>
                      </a:moveTo>
                      <a:lnTo>
                        <a:pt x="0" y="152400"/>
                      </a:lnTo>
                      <a:lnTo>
                        <a:pt x="152400" y="152400"/>
                      </a:lnTo>
                      <a:lnTo>
                        <a:pt x="76200" y="0"/>
                      </a:lnTo>
                      <a:close/>
                    </a:path>
                  </a:pathLst>
                </a:custGeom>
                <a:solidFill>
                  <a:srgbClr val="006FC0"/>
                </a:solidFill>
              </p:spPr>
              <p:txBody>
                <a:bodyPr wrap="square" lIns="0" tIns="0" rIns="0" bIns="0" rtlCol="0"/>
                <a:lstStyle/>
                <a:p>
                  <a:pPr defTabSz="457200"/>
                  <a:endParaRPr sz="1350" kern="0">
                    <a:solidFill>
                      <a:sysClr val="windowText" lastClr="000000"/>
                    </a:solidFill>
                    <a:latin typeface="Calibri" panose="020F0502020204030204"/>
                  </a:endParaRPr>
                </a:p>
              </p:txBody>
            </p:sp>
            <p:sp>
              <p:nvSpPr>
                <p:cNvPr id="48" name="object 48"/>
                <p:cNvSpPr/>
                <p:nvPr/>
              </p:nvSpPr>
              <p:spPr>
                <a:xfrm>
                  <a:off x="5957316" y="2193417"/>
                  <a:ext cx="152400" cy="152400"/>
                </a:xfrm>
                <a:custGeom>
                  <a:avLst/>
                  <a:gdLst/>
                  <a:ahLst/>
                  <a:cxnLst/>
                  <a:rect l="l" t="t" r="r" b="b"/>
                  <a:pathLst>
                    <a:path w="152400" h="152400">
                      <a:moveTo>
                        <a:pt x="76200" y="0"/>
                      </a:moveTo>
                      <a:lnTo>
                        <a:pt x="0" y="152400"/>
                      </a:lnTo>
                      <a:lnTo>
                        <a:pt x="152400" y="152400"/>
                      </a:lnTo>
                      <a:lnTo>
                        <a:pt x="76200" y="0"/>
                      </a:lnTo>
                      <a:close/>
                    </a:path>
                  </a:pathLst>
                </a:custGeom>
                <a:solidFill>
                  <a:srgbClr val="FF0000"/>
                </a:solidFill>
              </p:spPr>
              <p:txBody>
                <a:bodyPr wrap="square" lIns="0" tIns="0" rIns="0" bIns="0" rtlCol="0"/>
                <a:lstStyle/>
                <a:p>
                  <a:pPr defTabSz="457200"/>
                  <a:endParaRPr sz="1350" kern="0">
                    <a:solidFill>
                      <a:sysClr val="windowText" lastClr="000000"/>
                    </a:solidFill>
                    <a:latin typeface="Calibri" panose="020F0502020204030204"/>
                  </a:endParaRPr>
                </a:p>
              </p:txBody>
            </p:sp>
            <p:pic>
              <p:nvPicPr>
                <p:cNvPr id="49" name="object 49"/>
                <p:cNvPicPr/>
                <p:nvPr/>
              </p:nvPicPr>
              <p:blipFill>
                <a:blip r:embed="rId3" cstate="print"/>
                <a:stretch>
                  <a:fillRect/>
                </a:stretch>
              </p:blipFill>
              <p:spPr>
                <a:xfrm>
                  <a:off x="5658612" y="2193417"/>
                  <a:ext cx="185927" cy="152400"/>
                </a:xfrm>
                <a:prstGeom prst="rect">
                  <a:avLst/>
                </a:prstGeom>
              </p:spPr>
            </p:pic>
            <p:sp>
              <p:nvSpPr>
                <p:cNvPr id="50" name="object 50"/>
                <p:cNvSpPr/>
                <p:nvPr/>
              </p:nvSpPr>
              <p:spPr>
                <a:xfrm>
                  <a:off x="5274564" y="1842516"/>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6FC0"/>
                </a:solidFill>
              </p:spPr>
              <p:txBody>
                <a:bodyPr wrap="square" lIns="0" tIns="0" rIns="0" bIns="0" rtlCol="0"/>
                <a:lstStyle/>
                <a:p>
                  <a:pPr defTabSz="457200"/>
                  <a:endParaRPr sz="1350" kern="0">
                    <a:solidFill>
                      <a:sysClr val="windowText" lastClr="000000"/>
                    </a:solidFill>
                    <a:latin typeface="Calibri" panose="020F0502020204030204"/>
                  </a:endParaRPr>
                </a:p>
              </p:txBody>
            </p:sp>
            <p:sp>
              <p:nvSpPr>
                <p:cNvPr id="51" name="object 51"/>
                <p:cNvSpPr/>
                <p:nvPr/>
              </p:nvSpPr>
              <p:spPr>
                <a:xfrm>
                  <a:off x="5899404" y="1842516"/>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FF0000"/>
                </a:solidFill>
              </p:spPr>
              <p:txBody>
                <a:bodyPr wrap="square" lIns="0" tIns="0" rIns="0" bIns="0" rtlCol="0"/>
                <a:lstStyle/>
                <a:p>
                  <a:pPr defTabSz="457200"/>
                  <a:endParaRPr sz="1350" kern="0">
                    <a:solidFill>
                      <a:sysClr val="windowText" lastClr="000000"/>
                    </a:solidFill>
                    <a:latin typeface="Calibri" panose="020F0502020204030204"/>
                  </a:endParaRPr>
                </a:p>
              </p:txBody>
            </p:sp>
          </p:grpSp>
          <p:sp>
            <p:nvSpPr>
              <p:cNvPr id="52" name="object 52"/>
              <p:cNvSpPr txBox="1"/>
              <p:nvPr/>
            </p:nvSpPr>
            <p:spPr>
              <a:xfrm>
                <a:off x="6815902" y="2672622"/>
                <a:ext cx="82867" cy="148117"/>
              </a:xfrm>
              <a:prstGeom prst="rect">
                <a:avLst/>
              </a:prstGeom>
            </p:spPr>
            <p:txBody>
              <a:bodyPr vert="horz" wrap="square" lIns="0" tIns="9525" rIns="0" bIns="0" rtlCol="0">
                <a:spAutoFit/>
              </a:bodyPr>
              <a:lstStyle/>
              <a:p>
                <a:pPr marL="9525" defTabSz="457200">
                  <a:spcBef>
                    <a:spcPts val="75"/>
                  </a:spcBef>
                </a:pPr>
                <a:r>
                  <a:rPr sz="900" b="1" kern="0" spc="-4">
                    <a:solidFill>
                      <a:sysClr val="windowText" lastClr="000000"/>
                    </a:solidFill>
                    <a:latin typeface="Arial"/>
                    <a:cs typeface="Arial"/>
                  </a:rPr>
                  <a:t>3</a:t>
                </a:r>
                <a:endParaRPr sz="900" kern="0">
                  <a:solidFill>
                    <a:sysClr val="windowText" lastClr="000000"/>
                  </a:solidFill>
                  <a:latin typeface="Arial"/>
                  <a:cs typeface="Arial"/>
                </a:endParaRPr>
              </a:p>
            </p:txBody>
          </p:sp>
          <p:sp>
            <p:nvSpPr>
              <p:cNvPr id="53" name="object 53"/>
              <p:cNvSpPr txBox="1"/>
              <p:nvPr/>
            </p:nvSpPr>
            <p:spPr>
              <a:xfrm>
                <a:off x="7114988" y="2672622"/>
                <a:ext cx="82867" cy="148117"/>
              </a:xfrm>
              <a:prstGeom prst="rect">
                <a:avLst/>
              </a:prstGeom>
            </p:spPr>
            <p:txBody>
              <a:bodyPr vert="horz" wrap="square" lIns="0" tIns="9525" rIns="0" bIns="0" rtlCol="0">
                <a:spAutoFit/>
              </a:bodyPr>
              <a:lstStyle/>
              <a:p>
                <a:pPr marL="9525" defTabSz="457200">
                  <a:spcBef>
                    <a:spcPts val="75"/>
                  </a:spcBef>
                </a:pPr>
                <a:r>
                  <a:rPr sz="900" b="1" kern="0" spc="-4">
                    <a:solidFill>
                      <a:sysClr val="windowText" lastClr="000000"/>
                    </a:solidFill>
                    <a:latin typeface="Arial"/>
                    <a:cs typeface="Arial"/>
                  </a:rPr>
                  <a:t>4</a:t>
                </a:r>
                <a:endParaRPr sz="900" kern="0">
                  <a:solidFill>
                    <a:sysClr val="windowText" lastClr="000000"/>
                  </a:solidFill>
                  <a:latin typeface="Arial"/>
                  <a:cs typeface="Arial"/>
                </a:endParaRPr>
              </a:p>
            </p:txBody>
          </p:sp>
          <p:sp>
            <p:nvSpPr>
              <p:cNvPr id="54" name="object 54"/>
              <p:cNvSpPr txBox="1"/>
              <p:nvPr/>
            </p:nvSpPr>
            <p:spPr>
              <a:xfrm>
                <a:off x="7413691" y="2672622"/>
                <a:ext cx="82867" cy="148117"/>
              </a:xfrm>
              <a:prstGeom prst="rect">
                <a:avLst/>
              </a:prstGeom>
            </p:spPr>
            <p:txBody>
              <a:bodyPr vert="horz" wrap="square" lIns="0" tIns="9525" rIns="0" bIns="0" rtlCol="0">
                <a:spAutoFit/>
              </a:bodyPr>
              <a:lstStyle/>
              <a:p>
                <a:pPr marL="9525" defTabSz="457200">
                  <a:spcBef>
                    <a:spcPts val="75"/>
                  </a:spcBef>
                </a:pPr>
                <a:r>
                  <a:rPr sz="900" b="1" kern="0" spc="-4">
                    <a:solidFill>
                      <a:sysClr val="windowText" lastClr="000000"/>
                    </a:solidFill>
                    <a:latin typeface="Arial"/>
                    <a:cs typeface="Arial"/>
                  </a:rPr>
                  <a:t>5</a:t>
                </a:r>
                <a:endParaRPr sz="900" kern="0">
                  <a:solidFill>
                    <a:sysClr val="windowText" lastClr="000000"/>
                  </a:solidFill>
                  <a:latin typeface="Arial"/>
                  <a:cs typeface="Arial"/>
                </a:endParaRPr>
              </a:p>
            </p:txBody>
          </p:sp>
          <p:sp>
            <p:nvSpPr>
              <p:cNvPr id="55" name="object 55"/>
              <p:cNvSpPr txBox="1"/>
              <p:nvPr/>
            </p:nvSpPr>
            <p:spPr>
              <a:xfrm>
                <a:off x="7712776" y="2672622"/>
                <a:ext cx="82867" cy="148117"/>
              </a:xfrm>
              <a:prstGeom prst="rect">
                <a:avLst/>
              </a:prstGeom>
            </p:spPr>
            <p:txBody>
              <a:bodyPr vert="horz" wrap="square" lIns="0" tIns="9525" rIns="0" bIns="0" rtlCol="0">
                <a:spAutoFit/>
              </a:bodyPr>
              <a:lstStyle/>
              <a:p>
                <a:pPr marL="9525" defTabSz="457200">
                  <a:spcBef>
                    <a:spcPts val="75"/>
                  </a:spcBef>
                </a:pPr>
                <a:r>
                  <a:rPr sz="900" b="1" kern="0" spc="-4">
                    <a:solidFill>
                      <a:sysClr val="windowText" lastClr="000000"/>
                    </a:solidFill>
                    <a:latin typeface="Arial"/>
                    <a:cs typeface="Arial"/>
                  </a:rPr>
                  <a:t>6</a:t>
                </a:r>
                <a:endParaRPr sz="900" kern="0">
                  <a:solidFill>
                    <a:sysClr val="windowText" lastClr="000000"/>
                  </a:solidFill>
                  <a:latin typeface="Arial"/>
                  <a:cs typeface="Arial"/>
                </a:endParaRPr>
              </a:p>
            </p:txBody>
          </p:sp>
          <p:sp>
            <p:nvSpPr>
              <p:cNvPr id="56" name="object 56"/>
              <p:cNvSpPr txBox="1"/>
              <p:nvPr/>
            </p:nvSpPr>
            <p:spPr>
              <a:xfrm>
                <a:off x="8011766" y="2672622"/>
                <a:ext cx="82867" cy="148117"/>
              </a:xfrm>
              <a:prstGeom prst="rect">
                <a:avLst/>
              </a:prstGeom>
            </p:spPr>
            <p:txBody>
              <a:bodyPr vert="horz" wrap="square" lIns="0" tIns="9525" rIns="0" bIns="0" rtlCol="0">
                <a:spAutoFit/>
              </a:bodyPr>
              <a:lstStyle/>
              <a:p>
                <a:pPr marL="9525" defTabSz="457200">
                  <a:spcBef>
                    <a:spcPts val="75"/>
                  </a:spcBef>
                </a:pPr>
                <a:r>
                  <a:rPr sz="900" b="1" kern="0" spc="-4">
                    <a:solidFill>
                      <a:sysClr val="windowText" lastClr="000000"/>
                    </a:solidFill>
                    <a:latin typeface="Arial"/>
                    <a:cs typeface="Arial"/>
                  </a:rPr>
                  <a:t>7</a:t>
                </a:r>
                <a:endParaRPr sz="900" kern="0">
                  <a:solidFill>
                    <a:sysClr val="windowText" lastClr="000000"/>
                  </a:solidFill>
                  <a:latin typeface="Arial"/>
                  <a:cs typeface="Arial"/>
                </a:endParaRPr>
              </a:p>
            </p:txBody>
          </p:sp>
          <p:sp>
            <p:nvSpPr>
              <p:cNvPr id="57" name="object 57"/>
              <p:cNvSpPr txBox="1"/>
              <p:nvPr/>
            </p:nvSpPr>
            <p:spPr>
              <a:xfrm>
                <a:off x="8310566" y="2672622"/>
                <a:ext cx="82867" cy="148117"/>
              </a:xfrm>
              <a:prstGeom prst="rect">
                <a:avLst/>
              </a:prstGeom>
            </p:spPr>
            <p:txBody>
              <a:bodyPr vert="horz" wrap="square" lIns="0" tIns="9525" rIns="0" bIns="0" rtlCol="0">
                <a:spAutoFit/>
              </a:bodyPr>
              <a:lstStyle/>
              <a:p>
                <a:pPr marL="9525" defTabSz="457200">
                  <a:spcBef>
                    <a:spcPts val="75"/>
                  </a:spcBef>
                </a:pPr>
                <a:r>
                  <a:rPr sz="900" b="1" kern="0" spc="-4">
                    <a:solidFill>
                      <a:sysClr val="windowText" lastClr="000000"/>
                    </a:solidFill>
                    <a:latin typeface="Arial"/>
                    <a:cs typeface="Arial"/>
                  </a:rPr>
                  <a:t>8</a:t>
                </a:r>
                <a:endParaRPr sz="900" kern="0">
                  <a:solidFill>
                    <a:sysClr val="windowText" lastClr="000000"/>
                  </a:solidFill>
                  <a:latin typeface="Arial"/>
                  <a:cs typeface="Arial"/>
                </a:endParaRPr>
              </a:p>
            </p:txBody>
          </p:sp>
          <p:sp>
            <p:nvSpPr>
              <p:cNvPr id="58" name="object 58"/>
              <p:cNvSpPr txBox="1"/>
              <p:nvPr/>
            </p:nvSpPr>
            <p:spPr>
              <a:xfrm>
                <a:off x="7156326" y="2193703"/>
                <a:ext cx="500539" cy="124554"/>
              </a:xfrm>
              <a:prstGeom prst="rect">
                <a:avLst/>
              </a:prstGeom>
            </p:spPr>
            <p:txBody>
              <a:bodyPr vert="horz" wrap="square" lIns="0" tIns="9049" rIns="0" bIns="0" rtlCol="0">
                <a:spAutoFit/>
              </a:bodyPr>
              <a:lstStyle/>
              <a:p>
                <a:pPr marL="9525" defTabSz="457200">
                  <a:spcBef>
                    <a:spcPts val="71"/>
                  </a:spcBef>
                </a:pPr>
                <a:r>
                  <a:rPr sz="750" kern="0">
                    <a:solidFill>
                      <a:sysClr val="windowText" lastClr="000000"/>
                    </a:solidFill>
                    <a:latin typeface="Arial"/>
                    <a:cs typeface="Arial"/>
                  </a:rPr>
                  <a:t>Active</a:t>
                </a:r>
                <a:r>
                  <a:rPr sz="750" kern="0" spc="-30">
                    <a:solidFill>
                      <a:sysClr val="windowText" lastClr="000000"/>
                    </a:solidFill>
                    <a:latin typeface="Arial"/>
                    <a:cs typeface="Arial"/>
                  </a:rPr>
                  <a:t> </a:t>
                </a:r>
                <a:r>
                  <a:rPr sz="750" kern="0" spc="-15">
                    <a:solidFill>
                      <a:sysClr val="windowText" lastClr="000000"/>
                    </a:solidFill>
                    <a:latin typeface="Arial"/>
                    <a:cs typeface="Arial"/>
                  </a:rPr>
                  <a:t>Duty</a:t>
                </a:r>
                <a:endParaRPr sz="750" kern="0">
                  <a:solidFill>
                    <a:sysClr val="windowText" lastClr="000000"/>
                  </a:solidFill>
                  <a:latin typeface="Arial"/>
                  <a:cs typeface="Arial"/>
                </a:endParaRPr>
              </a:p>
            </p:txBody>
          </p:sp>
          <p:sp>
            <p:nvSpPr>
              <p:cNvPr id="59" name="object 59"/>
              <p:cNvSpPr/>
              <p:nvPr/>
            </p:nvSpPr>
            <p:spPr>
              <a:xfrm>
                <a:off x="7740776" y="2239137"/>
                <a:ext cx="57150" cy="57150"/>
              </a:xfrm>
              <a:custGeom>
                <a:avLst/>
                <a:gdLst/>
                <a:ahLst/>
                <a:cxnLst/>
                <a:rect l="l" t="t" r="r" b="b"/>
                <a:pathLst>
                  <a:path w="76200" h="76200">
                    <a:moveTo>
                      <a:pt x="38100" y="0"/>
                    </a:moveTo>
                    <a:lnTo>
                      <a:pt x="0" y="76200"/>
                    </a:lnTo>
                    <a:lnTo>
                      <a:pt x="76200" y="76200"/>
                    </a:lnTo>
                    <a:lnTo>
                      <a:pt x="38100" y="0"/>
                    </a:lnTo>
                    <a:close/>
                  </a:path>
                </a:pathLst>
              </a:custGeom>
              <a:solidFill>
                <a:srgbClr val="538235"/>
              </a:solidFill>
            </p:spPr>
            <p:txBody>
              <a:bodyPr wrap="square" lIns="0" tIns="0" rIns="0" bIns="0" rtlCol="0"/>
              <a:lstStyle/>
              <a:p>
                <a:pPr defTabSz="457200"/>
                <a:endParaRPr sz="1350" kern="0">
                  <a:solidFill>
                    <a:sysClr val="windowText" lastClr="000000"/>
                  </a:solidFill>
                  <a:latin typeface="Calibri" panose="020F0502020204030204"/>
                </a:endParaRPr>
              </a:p>
            </p:txBody>
          </p:sp>
          <p:sp>
            <p:nvSpPr>
              <p:cNvPr id="60" name="object 60"/>
              <p:cNvSpPr txBox="1"/>
              <p:nvPr/>
            </p:nvSpPr>
            <p:spPr>
              <a:xfrm>
                <a:off x="7805357" y="2193703"/>
                <a:ext cx="373380" cy="124554"/>
              </a:xfrm>
              <a:prstGeom prst="rect">
                <a:avLst/>
              </a:prstGeom>
            </p:spPr>
            <p:txBody>
              <a:bodyPr vert="horz" wrap="square" lIns="0" tIns="9049" rIns="0" bIns="0" rtlCol="0">
                <a:spAutoFit/>
              </a:bodyPr>
              <a:lstStyle/>
              <a:p>
                <a:pPr marL="9525" defTabSz="457200">
                  <a:spcBef>
                    <a:spcPts val="71"/>
                  </a:spcBef>
                </a:pPr>
                <a:r>
                  <a:rPr sz="750" kern="0" spc="-8">
                    <a:solidFill>
                      <a:sysClr val="windowText" lastClr="000000"/>
                    </a:solidFill>
                    <a:latin typeface="Arial"/>
                    <a:cs typeface="Arial"/>
                  </a:rPr>
                  <a:t>Reserve</a:t>
                </a:r>
                <a:endParaRPr sz="750" kern="0">
                  <a:solidFill>
                    <a:sysClr val="windowText" lastClr="000000"/>
                  </a:solidFill>
                  <a:latin typeface="Arial"/>
                  <a:cs typeface="Arial"/>
                </a:endParaRPr>
              </a:p>
            </p:txBody>
          </p:sp>
          <p:sp>
            <p:nvSpPr>
              <p:cNvPr id="61" name="object 61"/>
              <p:cNvSpPr/>
              <p:nvPr/>
            </p:nvSpPr>
            <p:spPr>
              <a:xfrm>
                <a:off x="8261985" y="2239137"/>
                <a:ext cx="57150" cy="57150"/>
              </a:xfrm>
              <a:custGeom>
                <a:avLst/>
                <a:gdLst/>
                <a:ahLst/>
                <a:cxnLst/>
                <a:rect l="l" t="t" r="r" b="b"/>
                <a:pathLst>
                  <a:path w="76200" h="76200">
                    <a:moveTo>
                      <a:pt x="38100" y="0"/>
                    </a:moveTo>
                    <a:lnTo>
                      <a:pt x="0" y="76200"/>
                    </a:lnTo>
                    <a:lnTo>
                      <a:pt x="76200" y="76200"/>
                    </a:lnTo>
                    <a:lnTo>
                      <a:pt x="38100" y="0"/>
                    </a:lnTo>
                    <a:close/>
                  </a:path>
                </a:pathLst>
              </a:custGeom>
              <a:solidFill>
                <a:srgbClr val="FFC000"/>
              </a:solidFill>
            </p:spPr>
            <p:txBody>
              <a:bodyPr wrap="square" lIns="0" tIns="0" rIns="0" bIns="0" rtlCol="0"/>
              <a:lstStyle/>
              <a:p>
                <a:pPr defTabSz="457200"/>
                <a:endParaRPr sz="1350" kern="0">
                  <a:solidFill>
                    <a:sysClr val="windowText" lastClr="000000"/>
                  </a:solidFill>
                  <a:latin typeface="Calibri" panose="020F0502020204030204"/>
                </a:endParaRPr>
              </a:p>
            </p:txBody>
          </p:sp>
          <p:sp>
            <p:nvSpPr>
              <p:cNvPr id="62" name="object 62"/>
              <p:cNvSpPr txBox="1"/>
              <p:nvPr/>
            </p:nvSpPr>
            <p:spPr>
              <a:xfrm>
                <a:off x="8327234" y="2193703"/>
                <a:ext cx="283369" cy="124554"/>
              </a:xfrm>
              <a:prstGeom prst="rect">
                <a:avLst/>
              </a:prstGeom>
            </p:spPr>
            <p:txBody>
              <a:bodyPr vert="horz" wrap="square" lIns="0" tIns="9049" rIns="0" bIns="0" rtlCol="0">
                <a:spAutoFit/>
              </a:bodyPr>
              <a:lstStyle/>
              <a:p>
                <a:pPr marL="9525" defTabSz="457200">
                  <a:spcBef>
                    <a:spcPts val="71"/>
                  </a:spcBef>
                </a:pPr>
                <a:r>
                  <a:rPr sz="750" kern="0" spc="-8">
                    <a:solidFill>
                      <a:sysClr val="windowText" lastClr="000000"/>
                    </a:solidFill>
                    <a:latin typeface="Arial"/>
                    <a:cs typeface="Arial"/>
                  </a:rPr>
                  <a:t>Guard</a:t>
                </a:r>
                <a:endParaRPr sz="750" kern="0">
                  <a:solidFill>
                    <a:sysClr val="windowText" lastClr="000000"/>
                  </a:solidFill>
                  <a:latin typeface="Arial"/>
                  <a:cs typeface="Arial"/>
                </a:endParaRPr>
              </a:p>
            </p:txBody>
          </p:sp>
          <p:sp>
            <p:nvSpPr>
              <p:cNvPr id="63" name="object 63"/>
              <p:cNvSpPr txBox="1"/>
              <p:nvPr/>
            </p:nvSpPr>
            <p:spPr>
              <a:xfrm>
                <a:off x="6145910" y="2631442"/>
                <a:ext cx="525780" cy="389274"/>
              </a:xfrm>
              <a:prstGeom prst="rect">
                <a:avLst/>
              </a:prstGeom>
            </p:spPr>
            <p:txBody>
              <a:bodyPr vert="horz" wrap="square" lIns="0" tIns="50483" rIns="0" bIns="0" rtlCol="0">
                <a:spAutoFit/>
              </a:bodyPr>
              <a:lstStyle/>
              <a:p>
                <a:pPr marL="81437" defTabSz="457200">
                  <a:spcBef>
                    <a:spcPts val="398"/>
                  </a:spcBef>
                  <a:tabLst>
                    <a:tab pos="380039" algn="l"/>
                  </a:tabLst>
                </a:pPr>
                <a:r>
                  <a:rPr sz="900" b="1" kern="0" spc="-38">
                    <a:solidFill>
                      <a:sysClr val="windowText" lastClr="000000"/>
                    </a:solidFill>
                    <a:latin typeface="Arial"/>
                    <a:cs typeface="Arial"/>
                  </a:rPr>
                  <a:t>1</a:t>
                </a:r>
                <a:r>
                  <a:rPr sz="900" b="1" kern="0">
                    <a:solidFill>
                      <a:sysClr val="windowText" lastClr="000000"/>
                    </a:solidFill>
                    <a:latin typeface="Arial"/>
                    <a:cs typeface="Arial"/>
                  </a:rPr>
                  <a:t>	</a:t>
                </a:r>
                <a:r>
                  <a:rPr sz="900" b="1" kern="0" spc="-38">
                    <a:solidFill>
                      <a:sysClr val="windowText" lastClr="000000"/>
                    </a:solidFill>
                    <a:latin typeface="Arial"/>
                    <a:cs typeface="Arial"/>
                  </a:rPr>
                  <a:t>2</a:t>
                </a:r>
                <a:endParaRPr sz="900" kern="0">
                  <a:solidFill>
                    <a:sysClr val="windowText" lastClr="000000"/>
                  </a:solidFill>
                  <a:latin typeface="Arial"/>
                  <a:cs typeface="Arial"/>
                </a:endParaRPr>
              </a:p>
              <a:p>
                <a:pPr marL="9525" marR="3810" defTabSz="457200">
                  <a:lnSpc>
                    <a:spcPct val="104000"/>
                  </a:lnSpc>
                  <a:spcBef>
                    <a:spcPts val="206"/>
                  </a:spcBef>
                </a:pPr>
                <a:r>
                  <a:rPr sz="563" i="1" kern="0">
                    <a:solidFill>
                      <a:sysClr val="windowText" lastClr="000000"/>
                    </a:solidFill>
                    <a:latin typeface="Arial"/>
                    <a:cs typeface="Arial"/>
                  </a:rPr>
                  <a:t>Not</a:t>
                </a:r>
                <a:r>
                  <a:rPr sz="563" i="1" kern="0" spc="26">
                    <a:solidFill>
                      <a:sysClr val="windowText" lastClr="000000"/>
                    </a:solidFill>
                    <a:latin typeface="Arial"/>
                    <a:cs typeface="Arial"/>
                  </a:rPr>
                  <a:t> </a:t>
                </a:r>
                <a:r>
                  <a:rPr sz="563" i="1" kern="0">
                    <a:solidFill>
                      <a:sysClr val="windowText" lastClr="000000"/>
                    </a:solidFill>
                    <a:latin typeface="Arial"/>
                    <a:cs typeface="Arial"/>
                  </a:rPr>
                  <a:t>At</a:t>
                </a:r>
                <a:r>
                  <a:rPr sz="563" i="1" kern="0" spc="11">
                    <a:solidFill>
                      <a:sysClr val="windowText" lastClr="000000"/>
                    </a:solidFill>
                    <a:latin typeface="Arial"/>
                    <a:cs typeface="Arial"/>
                  </a:rPr>
                  <a:t> </a:t>
                </a:r>
                <a:r>
                  <a:rPr sz="563" i="1" kern="0" spc="-19">
                    <a:solidFill>
                      <a:sysClr val="windowText" lastClr="000000"/>
                    </a:solidFill>
                    <a:latin typeface="Arial"/>
                    <a:cs typeface="Arial"/>
                  </a:rPr>
                  <a:t>All</a:t>
                </a:r>
                <a:r>
                  <a:rPr sz="563" i="1" kern="0" spc="375">
                    <a:solidFill>
                      <a:sysClr val="windowText" lastClr="000000"/>
                    </a:solidFill>
                    <a:latin typeface="Arial"/>
                    <a:cs typeface="Arial"/>
                  </a:rPr>
                  <a:t> </a:t>
                </a:r>
                <a:r>
                  <a:rPr sz="563" i="1" kern="0" spc="-8">
                    <a:solidFill>
                      <a:sysClr val="windowText" lastClr="000000"/>
                    </a:solidFill>
                    <a:latin typeface="Arial"/>
                    <a:cs typeface="Arial"/>
                  </a:rPr>
                  <a:t>Knowledgeable</a:t>
                </a:r>
                <a:endParaRPr sz="563" kern="0">
                  <a:solidFill>
                    <a:sysClr val="windowText" lastClr="000000"/>
                  </a:solidFill>
                  <a:latin typeface="Arial"/>
                  <a:cs typeface="Arial"/>
                </a:endParaRPr>
              </a:p>
            </p:txBody>
          </p:sp>
          <p:sp>
            <p:nvSpPr>
              <p:cNvPr id="64" name="object 64"/>
              <p:cNvSpPr txBox="1"/>
              <p:nvPr/>
            </p:nvSpPr>
            <p:spPr>
              <a:xfrm>
                <a:off x="8609553" y="2629684"/>
                <a:ext cx="460534" cy="303674"/>
              </a:xfrm>
              <a:prstGeom prst="rect">
                <a:avLst/>
              </a:prstGeom>
            </p:spPr>
            <p:txBody>
              <a:bodyPr vert="horz" wrap="square" lIns="0" tIns="52388" rIns="0" bIns="0" rtlCol="0">
                <a:spAutoFit/>
              </a:bodyPr>
              <a:lstStyle/>
              <a:p>
                <a:pPr marL="9525" defTabSz="457200">
                  <a:spcBef>
                    <a:spcPts val="413"/>
                  </a:spcBef>
                  <a:tabLst>
                    <a:tab pos="276218" algn="l"/>
                  </a:tabLst>
                </a:pPr>
                <a:r>
                  <a:rPr sz="900" b="1" kern="0" spc="-38">
                    <a:solidFill>
                      <a:sysClr val="windowText" lastClr="000000"/>
                    </a:solidFill>
                    <a:latin typeface="Arial"/>
                    <a:cs typeface="Arial"/>
                  </a:rPr>
                  <a:t>9</a:t>
                </a:r>
                <a:r>
                  <a:rPr sz="900" b="1" kern="0">
                    <a:solidFill>
                      <a:sysClr val="windowText" lastClr="000000"/>
                    </a:solidFill>
                    <a:latin typeface="Arial"/>
                    <a:cs typeface="Arial"/>
                  </a:rPr>
                  <a:t>	</a:t>
                </a:r>
                <a:r>
                  <a:rPr sz="900" b="1" kern="0" spc="-19">
                    <a:solidFill>
                      <a:sysClr val="windowText" lastClr="000000"/>
                    </a:solidFill>
                    <a:latin typeface="Arial"/>
                    <a:cs typeface="Arial"/>
                  </a:rPr>
                  <a:t>10</a:t>
                </a:r>
                <a:endParaRPr sz="900" kern="0">
                  <a:solidFill>
                    <a:sysClr val="windowText" lastClr="000000"/>
                  </a:solidFill>
                  <a:latin typeface="Arial"/>
                  <a:cs typeface="Arial"/>
                </a:endParaRPr>
              </a:p>
              <a:p>
                <a:pPr marL="120012" defTabSz="457200">
                  <a:spcBef>
                    <a:spcPts val="240"/>
                  </a:spcBef>
                </a:pPr>
                <a:r>
                  <a:rPr sz="563" i="1" kern="0" spc="-8">
                    <a:solidFill>
                      <a:sysClr val="windowText" lastClr="000000"/>
                    </a:solidFill>
                    <a:latin typeface="Arial"/>
                    <a:cs typeface="Arial"/>
                  </a:rPr>
                  <a:t>Extremely</a:t>
                </a:r>
                <a:endParaRPr sz="563" kern="0">
                  <a:solidFill>
                    <a:sysClr val="windowText" lastClr="000000"/>
                  </a:solidFill>
                  <a:latin typeface="Arial"/>
                  <a:cs typeface="Arial"/>
                </a:endParaRPr>
              </a:p>
            </p:txBody>
          </p:sp>
          <p:sp>
            <p:nvSpPr>
              <p:cNvPr id="65" name="object 65"/>
              <p:cNvSpPr txBox="1"/>
              <p:nvPr/>
            </p:nvSpPr>
            <p:spPr>
              <a:xfrm>
                <a:off x="8545259" y="2926844"/>
                <a:ext cx="525780" cy="99131"/>
              </a:xfrm>
              <a:prstGeom prst="rect">
                <a:avLst/>
              </a:prstGeom>
            </p:spPr>
            <p:txBody>
              <a:bodyPr vert="horz" wrap="square" lIns="0" tIns="12383" rIns="0" bIns="0" rtlCol="0">
                <a:spAutoFit/>
              </a:bodyPr>
              <a:lstStyle/>
              <a:p>
                <a:pPr marL="9525" defTabSz="457200">
                  <a:spcBef>
                    <a:spcPts val="98"/>
                  </a:spcBef>
                </a:pPr>
                <a:r>
                  <a:rPr sz="563" i="1" kern="0" spc="-8">
                    <a:solidFill>
                      <a:sysClr val="windowText" lastClr="000000"/>
                    </a:solidFill>
                    <a:latin typeface="Arial"/>
                    <a:cs typeface="Arial"/>
                  </a:rPr>
                  <a:t>Knowledgeable</a:t>
                </a:r>
                <a:endParaRPr sz="563" kern="0">
                  <a:solidFill>
                    <a:sysClr val="windowText" lastClr="000000"/>
                  </a:solidFill>
                  <a:latin typeface="Arial"/>
                  <a:cs typeface="Arial"/>
                </a:endParaRPr>
              </a:p>
            </p:txBody>
          </p:sp>
          <p:sp>
            <p:nvSpPr>
              <p:cNvPr id="66" name="object 66"/>
              <p:cNvSpPr txBox="1"/>
              <p:nvPr/>
            </p:nvSpPr>
            <p:spPr>
              <a:xfrm>
                <a:off x="6153247" y="2005891"/>
                <a:ext cx="854393" cy="318261"/>
              </a:xfrm>
              <a:prstGeom prst="rect">
                <a:avLst/>
              </a:prstGeom>
            </p:spPr>
            <p:txBody>
              <a:bodyPr vert="horz" wrap="square" lIns="0" tIns="52864" rIns="0" bIns="0" rtlCol="0">
                <a:spAutoFit/>
              </a:bodyPr>
              <a:lstStyle/>
              <a:p>
                <a:pPr marL="9525" defTabSz="457200">
                  <a:spcBef>
                    <a:spcPts val="416"/>
                  </a:spcBef>
                </a:pPr>
                <a:r>
                  <a:rPr sz="638" i="1" kern="0" dirty="0">
                    <a:solidFill>
                      <a:sysClr val="windowText" lastClr="000000"/>
                    </a:solidFill>
                    <a:latin typeface="Arial"/>
                    <a:cs typeface="Arial"/>
                  </a:rPr>
                  <a:t>Youth</a:t>
                </a:r>
                <a:r>
                  <a:rPr sz="638" i="1" kern="0" spc="26" dirty="0">
                    <a:solidFill>
                      <a:sysClr val="windowText" lastClr="000000"/>
                    </a:solidFill>
                    <a:latin typeface="Arial"/>
                    <a:cs typeface="Arial"/>
                  </a:rPr>
                  <a:t> </a:t>
                </a:r>
                <a:r>
                  <a:rPr sz="638" i="1" kern="0" dirty="0">
                    <a:solidFill>
                      <a:sysClr val="windowText" lastClr="000000"/>
                    </a:solidFill>
                    <a:latin typeface="Arial"/>
                    <a:cs typeface="Arial"/>
                  </a:rPr>
                  <a:t>ages</a:t>
                </a:r>
                <a:r>
                  <a:rPr sz="638" i="1" kern="0" spc="41" dirty="0">
                    <a:solidFill>
                      <a:sysClr val="windowText" lastClr="000000"/>
                    </a:solidFill>
                    <a:latin typeface="Arial"/>
                    <a:cs typeface="Arial"/>
                  </a:rPr>
                  <a:t> </a:t>
                </a:r>
                <a:r>
                  <a:rPr sz="638" i="1" kern="0" spc="-8" dirty="0">
                    <a:solidFill>
                      <a:sysClr val="windowText" lastClr="000000"/>
                    </a:solidFill>
                    <a:latin typeface="Arial"/>
                    <a:cs typeface="Arial"/>
                  </a:rPr>
                  <a:t>16–21</a:t>
                </a:r>
                <a:endParaRPr sz="638" kern="0" dirty="0">
                  <a:solidFill>
                    <a:sysClr val="windowText" lastClr="000000"/>
                  </a:solidFill>
                  <a:latin typeface="Arial"/>
                  <a:cs typeface="Arial"/>
                </a:endParaRPr>
              </a:p>
              <a:p>
                <a:pPr marL="543388" defTabSz="457200">
                  <a:spcBef>
                    <a:spcPts val="368"/>
                  </a:spcBef>
                </a:pPr>
                <a:r>
                  <a:rPr sz="750" kern="0" spc="-8" dirty="0">
                    <a:solidFill>
                      <a:sysClr val="windowText" lastClr="000000"/>
                    </a:solidFill>
                    <a:latin typeface="Arial"/>
                    <a:cs typeface="Arial"/>
                  </a:rPr>
                  <a:t>Military</a:t>
                </a:r>
                <a:endParaRPr sz="750" kern="0" dirty="0">
                  <a:solidFill>
                    <a:sysClr val="windowText" lastClr="000000"/>
                  </a:solidFill>
                  <a:latin typeface="Arial"/>
                  <a:cs typeface="Arial"/>
                </a:endParaRPr>
              </a:p>
            </p:txBody>
          </p:sp>
        </p:grpSp>
      </p:grpSp>
      <p:sp>
        <p:nvSpPr>
          <p:cNvPr id="79" name="object 79"/>
          <p:cNvSpPr txBox="1">
            <a:spLocks noGrp="1"/>
          </p:cNvSpPr>
          <p:nvPr>
            <p:ph type="ftr" sz="quarter" idx="5"/>
          </p:nvPr>
        </p:nvSpPr>
        <p:spPr>
          <a:xfrm>
            <a:off x="4115707" y="5937010"/>
            <a:ext cx="4114800" cy="184666"/>
          </a:xfrm>
          <a:prstGeom prst="rect">
            <a:avLst/>
          </a:prstGeom>
        </p:spPr>
        <p:txBody>
          <a:bodyPr vert="horz" wrap="square" lIns="0" tIns="0" rIns="0" bIns="0" rtlCol="0" anchor="ctr">
            <a:spAutoFit/>
          </a:bodyPr>
          <a:lstStyle>
            <a:defPPr>
              <a:defRPr lang="en-US"/>
            </a:defPPr>
            <a:lvl1pPr marL="0" algn="ctr" defTabSz="914400" rtl="0" eaLnBrk="1" latinLnBrk="0" hangingPunct="1">
              <a:defRPr sz="1200" b="1" i="1" kern="1200">
                <a:solidFill>
                  <a:schemeClr val="tx1"/>
                </a:solidFill>
                <a:latin typeface="Century Schoolbook"/>
                <a:ea typeface="+mn-ea"/>
                <a:cs typeface="Century School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spcBef>
                <a:spcPts val="11"/>
              </a:spcBef>
            </a:pPr>
            <a:r>
              <a:rPr lang="pt-BR" dirty="0">
                <a:solidFill>
                  <a:prstClr val="black"/>
                </a:solidFill>
              </a:rPr>
              <a:t>I</a:t>
            </a:r>
            <a:r>
              <a:rPr lang="pt-BR" spc="5" dirty="0">
                <a:solidFill>
                  <a:prstClr val="black"/>
                </a:solidFill>
              </a:rPr>
              <a:t> </a:t>
            </a:r>
            <a:r>
              <a:rPr lang="pt-BR" dirty="0">
                <a:solidFill>
                  <a:prstClr val="black"/>
                </a:solidFill>
              </a:rPr>
              <a:t>n t e</a:t>
            </a:r>
            <a:r>
              <a:rPr lang="pt-BR" spc="5" dirty="0">
                <a:solidFill>
                  <a:prstClr val="black"/>
                </a:solidFill>
              </a:rPr>
              <a:t> </a:t>
            </a:r>
            <a:r>
              <a:rPr lang="pt-BR" dirty="0">
                <a:solidFill>
                  <a:prstClr val="black"/>
                </a:solidFill>
              </a:rPr>
              <a:t>g r</a:t>
            </a:r>
            <a:r>
              <a:rPr lang="pt-BR" spc="11" dirty="0">
                <a:solidFill>
                  <a:prstClr val="black"/>
                </a:solidFill>
              </a:rPr>
              <a:t> </a:t>
            </a:r>
            <a:r>
              <a:rPr lang="pt-BR" dirty="0">
                <a:solidFill>
                  <a:prstClr val="black"/>
                </a:solidFill>
              </a:rPr>
              <a:t>i</a:t>
            </a:r>
            <a:r>
              <a:rPr lang="pt-BR" spc="-11" dirty="0">
                <a:solidFill>
                  <a:prstClr val="black"/>
                </a:solidFill>
              </a:rPr>
              <a:t> </a:t>
            </a:r>
            <a:r>
              <a:rPr lang="pt-BR" dirty="0">
                <a:solidFill>
                  <a:prstClr val="black"/>
                </a:solidFill>
              </a:rPr>
              <a:t>t y  -</a:t>
            </a:r>
            <a:r>
              <a:rPr lang="pt-BR" spc="11" dirty="0">
                <a:solidFill>
                  <a:prstClr val="black"/>
                </a:solidFill>
              </a:rPr>
              <a:t> </a:t>
            </a:r>
            <a:r>
              <a:rPr lang="pt-BR" dirty="0">
                <a:solidFill>
                  <a:prstClr val="black"/>
                </a:solidFill>
              </a:rPr>
              <a:t>S</a:t>
            </a:r>
            <a:r>
              <a:rPr lang="pt-BR" spc="5" dirty="0">
                <a:solidFill>
                  <a:prstClr val="black"/>
                </a:solidFill>
              </a:rPr>
              <a:t> </a:t>
            </a:r>
            <a:r>
              <a:rPr lang="pt-BR" dirty="0">
                <a:solidFill>
                  <a:prstClr val="black"/>
                </a:solidFill>
              </a:rPr>
              <a:t>e</a:t>
            </a:r>
            <a:r>
              <a:rPr lang="pt-BR" spc="-5" dirty="0">
                <a:solidFill>
                  <a:prstClr val="black"/>
                </a:solidFill>
              </a:rPr>
              <a:t> </a:t>
            </a:r>
            <a:r>
              <a:rPr lang="pt-BR" dirty="0">
                <a:solidFill>
                  <a:prstClr val="black"/>
                </a:solidFill>
              </a:rPr>
              <a:t>r</a:t>
            </a:r>
            <a:r>
              <a:rPr lang="pt-BR" spc="5" dirty="0">
                <a:solidFill>
                  <a:prstClr val="black"/>
                </a:solidFill>
              </a:rPr>
              <a:t> </a:t>
            </a:r>
            <a:r>
              <a:rPr lang="pt-BR" dirty="0">
                <a:solidFill>
                  <a:prstClr val="black"/>
                </a:solidFill>
              </a:rPr>
              <a:t>v</a:t>
            </a:r>
            <a:r>
              <a:rPr lang="pt-BR" spc="-5" dirty="0">
                <a:solidFill>
                  <a:prstClr val="black"/>
                </a:solidFill>
              </a:rPr>
              <a:t> </a:t>
            </a:r>
            <a:r>
              <a:rPr lang="pt-BR" dirty="0">
                <a:solidFill>
                  <a:prstClr val="black"/>
                </a:solidFill>
              </a:rPr>
              <a:t>i</a:t>
            </a:r>
            <a:r>
              <a:rPr lang="pt-BR" spc="-5" dirty="0">
                <a:solidFill>
                  <a:prstClr val="black"/>
                </a:solidFill>
              </a:rPr>
              <a:t> </a:t>
            </a:r>
            <a:r>
              <a:rPr lang="pt-BR" dirty="0">
                <a:solidFill>
                  <a:prstClr val="black"/>
                </a:solidFill>
              </a:rPr>
              <a:t>c e</a:t>
            </a:r>
            <a:r>
              <a:rPr lang="pt-BR" spc="5" dirty="0">
                <a:solidFill>
                  <a:prstClr val="black"/>
                </a:solidFill>
              </a:rPr>
              <a:t> </a:t>
            </a:r>
            <a:r>
              <a:rPr lang="pt-BR" dirty="0">
                <a:solidFill>
                  <a:prstClr val="black"/>
                </a:solidFill>
              </a:rPr>
              <a:t>-</a:t>
            </a:r>
            <a:r>
              <a:rPr lang="pt-BR" spc="11" dirty="0">
                <a:solidFill>
                  <a:prstClr val="black"/>
                </a:solidFill>
              </a:rPr>
              <a:t> </a:t>
            </a:r>
            <a:r>
              <a:rPr lang="pt-BR" dirty="0">
                <a:solidFill>
                  <a:prstClr val="black"/>
                </a:solidFill>
              </a:rPr>
              <a:t>E x</a:t>
            </a:r>
            <a:r>
              <a:rPr lang="pt-BR" spc="-5" dirty="0">
                <a:solidFill>
                  <a:prstClr val="black"/>
                </a:solidFill>
              </a:rPr>
              <a:t> </a:t>
            </a:r>
            <a:r>
              <a:rPr lang="pt-BR" dirty="0">
                <a:solidFill>
                  <a:prstClr val="black"/>
                </a:solidFill>
              </a:rPr>
              <a:t>c e</a:t>
            </a:r>
            <a:r>
              <a:rPr lang="pt-BR" spc="11" dirty="0">
                <a:solidFill>
                  <a:prstClr val="black"/>
                </a:solidFill>
              </a:rPr>
              <a:t> </a:t>
            </a:r>
            <a:r>
              <a:rPr lang="pt-BR" dirty="0">
                <a:solidFill>
                  <a:prstClr val="black"/>
                </a:solidFill>
              </a:rPr>
              <a:t>l</a:t>
            </a:r>
            <a:r>
              <a:rPr lang="pt-BR" spc="-11" dirty="0">
                <a:solidFill>
                  <a:prstClr val="black"/>
                </a:solidFill>
              </a:rPr>
              <a:t> </a:t>
            </a:r>
            <a:r>
              <a:rPr lang="pt-BR" dirty="0">
                <a:solidFill>
                  <a:prstClr val="black"/>
                </a:solidFill>
              </a:rPr>
              <a:t>l e</a:t>
            </a:r>
            <a:r>
              <a:rPr lang="pt-BR" spc="-5" dirty="0">
                <a:solidFill>
                  <a:prstClr val="black"/>
                </a:solidFill>
              </a:rPr>
              <a:t> </a:t>
            </a:r>
            <a:r>
              <a:rPr lang="pt-BR" dirty="0">
                <a:solidFill>
                  <a:prstClr val="black"/>
                </a:solidFill>
              </a:rPr>
              <a:t>n c</a:t>
            </a:r>
            <a:r>
              <a:rPr lang="pt-BR" spc="11" dirty="0">
                <a:solidFill>
                  <a:prstClr val="black"/>
                </a:solidFill>
              </a:rPr>
              <a:t> </a:t>
            </a:r>
            <a:r>
              <a:rPr lang="pt-BR" dirty="0">
                <a:solidFill>
                  <a:prstClr val="black"/>
                </a:solidFill>
              </a:rPr>
              <a:t>e</a:t>
            </a:r>
            <a:endParaRPr kern="0" spc="-15" dirty="0">
              <a:solidFill>
                <a:prstClr val="black"/>
              </a:solidFill>
            </a:endParaRPr>
          </a:p>
        </p:txBody>
      </p:sp>
      <p:grpSp>
        <p:nvGrpSpPr>
          <p:cNvPr id="3" name="Group 2">
            <a:extLst>
              <a:ext uri="{FF2B5EF4-FFF2-40B4-BE49-F238E27FC236}">
                <a16:creationId xmlns:a16="http://schemas.microsoft.com/office/drawing/2014/main" id="{61CA3D31-866D-7F64-C1E9-05658C5A348A}"/>
              </a:ext>
            </a:extLst>
          </p:cNvPr>
          <p:cNvGrpSpPr/>
          <p:nvPr/>
        </p:nvGrpSpPr>
        <p:grpSpPr>
          <a:xfrm>
            <a:off x="4430139" y="2986510"/>
            <a:ext cx="3423098" cy="2316698"/>
            <a:chOff x="4567478" y="3039637"/>
            <a:chExt cx="3057049" cy="2014538"/>
          </a:xfrm>
        </p:grpSpPr>
        <p:grpSp>
          <p:nvGrpSpPr>
            <p:cNvPr id="67" name="object 67"/>
            <p:cNvGrpSpPr/>
            <p:nvPr/>
          </p:nvGrpSpPr>
          <p:grpSpPr>
            <a:xfrm>
              <a:off x="4567478" y="3039637"/>
              <a:ext cx="3057049" cy="2014538"/>
              <a:chOff x="4550664" y="3055607"/>
              <a:chExt cx="4076065" cy="2686050"/>
            </a:xfrm>
          </p:grpSpPr>
          <p:sp>
            <p:nvSpPr>
              <p:cNvPr id="68" name="object 68"/>
              <p:cNvSpPr/>
              <p:nvPr/>
            </p:nvSpPr>
            <p:spPr>
              <a:xfrm>
                <a:off x="4610100" y="3304031"/>
                <a:ext cx="3950335" cy="2432685"/>
              </a:xfrm>
              <a:custGeom>
                <a:avLst/>
                <a:gdLst/>
                <a:ahLst/>
                <a:cxnLst/>
                <a:rect l="l" t="t" r="r" b="b"/>
                <a:pathLst>
                  <a:path w="3950334" h="2432685">
                    <a:moveTo>
                      <a:pt x="0" y="2432304"/>
                    </a:moveTo>
                    <a:lnTo>
                      <a:pt x="3950207" y="2432304"/>
                    </a:lnTo>
                    <a:lnTo>
                      <a:pt x="3950207" y="0"/>
                    </a:lnTo>
                    <a:lnTo>
                      <a:pt x="0" y="0"/>
                    </a:lnTo>
                    <a:lnTo>
                      <a:pt x="0" y="2432304"/>
                    </a:lnTo>
                    <a:close/>
                  </a:path>
                </a:pathLst>
              </a:custGeom>
              <a:ln w="9144">
                <a:solidFill>
                  <a:srgbClr val="000000"/>
                </a:solidFill>
              </a:ln>
            </p:spPr>
            <p:txBody>
              <a:bodyPr wrap="square" lIns="0" tIns="0" rIns="0" bIns="0" rtlCol="0"/>
              <a:lstStyle/>
              <a:p>
                <a:pPr defTabSz="457200"/>
                <a:endParaRPr sz="1350" kern="0">
                  <a:solidFill>
                    <a:sysClr val="windowText" lastClr="000000"/>
                  </a:solidFill>
                  <a:latin typeface="Calibri" panose="020F0502020204030204"/>
                </a:endParaRPr>
              </a:p>
            </p:txBody>
          </p:sp>
          <p:pic>
            <p:nvPicPr>
              <p:cNvPr id="69" name="object 69"/>
              <p:cNvPicPr/>
              <p:nvPr/>
            </p:nvPicPr>
            <p:blipFill>
              <a:blip r:embed="rId4" cstate="print"/>
              <a:stretch>
                <a:fillRect/>
              </a:stretch>
            </p:blipFill>
            <p:spPr>
              <a:xfrm>
                <a:off x="4550664" y="3055607"/>
                <a:ext cx="4075938" cy="761250"/>
              </a:xfrm>
              <a:prstGeom prst="rect">
                <a:avLst/>
              </a:prstGeom>
            </p:spPr>
          </p:pic>
        </p:grpSp>
        <p:sp>
          <p:nvSpPr>
            <p:cNvPr id="70" name="object 70"/>
            <p:cNvSpPr txBox="1"/>
            <p:nvPr/>
          </p:nvSpPr>
          <p:spPr>
            <a:xfrm>
              <a:off x="4805030" y="3081747"/>
              <a:ext cx="2580322" cy="165975"/>
            </a:xfrm>
            <a:prstGeom prst="rect">
              <a:avLst/>
            </a:prstGeom>
          </p:spPr>
          <p:txBody>
            <a:bodyPr vert="horz" wrap="square" lIns="0" tIns="10001" rIns="0" bIns="0" rtlCol="0">
              <a:spAutoFit/>
            </a:bodyPr>
            <a:lstStyle/>
            <a:p>
              <a:pPr marL="9525" defTabSz="457200">
                <a:spcBef>
                  <a:spcPts val="79"/>
                </a:spcBef>
              </a:pPr>
              <a:r>
                <a:rPr sz="1013" b="1" kern="0">
                  <a:solidFill>
                    <a:srgbClr val="FFFFFF"/>
                  </a:solidFill>
                  <a:latin typeface="Arial"/>
                  <a:cs typeface="Arial"/>
                </a:rPr>
                <a:t>How</a:t>
              </a:r>
              <a:r>
                <a:rPr sz="1013" b="1" kern="0" spc="-15">
                  <a:solidFill>
                    <a:srgbClr val="FFFFFF"/>
                  </a:solidFill>
                  <a:latin typeface="Arial"/>
                  <a:cs typeface="Arial"/>
                </a:rPr>
                <a:t> </a:t>
              </a:r>
              <a:r>
                <a:rPr sz="1013" b="1" kern="0">
                  <a:solidFill>
                    <a:srgbClr val="FFFFFF"/>
                  </a:solidFill>
                  <a:latin typeface="Arial"/>
                  <a:cs typeface="Arial"/>
                </a:rPr>
                <a:t>likely</a:t>
              </a:r>
              <a:r>
                <a:rPr sz="1013" b="1" kern="0" spc="-19">
                  <a:solidFill>
                    <a:srgbClr val="FFFFFF"/>
                  </a:solidFill>
                  <a:latin typeface="Arial"/>
                  <a:cs typeface="Arial"/>
                </a:rPr>
                <a:t> </a:t>
              </a:r>
              <a:r>
                <a:rPr sz="1013" b="1" kern="0">
                  <a:solidFill>
                    <a:srgbClr val="FFFFFF"/>
                  </a:solidFill>
                  <a:latin typeface="Arial"/>
                  <a:cs typeface="Arial"/>
                </a:rPr>
                <a:t>do</a:t>
              </a:r>
              <a:r>
                <a:rPr sz="1013" b="1" kern="0" spc="-15">
                  <a:solidFill>
                    <a:srgbClr val="FFFFFF"/>
                  </a:solidFill>
                  <a:latin typeface="Arial"/>
                  <a:cs typeface="Arial"/>
                </a:rPr>
                <a:t> </a:t>
              </a:r>
              <a:r>
                <a:rPr sz="1013" b="1" kern="0">
                  <a:solidFill>
                    <a:srgbClr val="FFFFFF"/>
                  </a:solidFill>
                  <a:latin typeface="Arial"/>
                  <a:cs typeface="Arial"/>
                </a:rPr>
                <a:t>you</a:t>
              </a:r>
              <a:r>
                <a:rPr sz="1013" b="1" kern="0" spc="-4">
                  <a:solidFill>
                    <a:srgbClr val="FFFFFF"/>
                  </a:solidFill>
                  <a:latin typeface="Arial"/>
                  <a:cs typeface="Arial"/>
                </a:rPr>
                <a:t> </a:t>
              </a:r>
              <a:r>
                <a:rPr sz="1013" b="1" kern="0">
                  <a:solidFill>
                    <a:srgbClr val="FFFFFF"/>
                  </a:solidFill>
                  <a:latin typeface="Arial"/>
                  <a:cs typeface="Arial"/>
                </a:rPr>
                <a:t>think</a:t>
              </a:r>
              <a:r>
                <a:rPr sz="1013" b="1" kern="0" spc="-19">
                  <a:solidFill>
                    <a:srgbClr val="FFFFFF"/>
                  </a:solidFill>
                  <a:latin typeface="Arial"/>
                  <a:cs typeface="Arial"/>
                </a:rPr>
                <a:t> </a:t>
              </a:r>
              <a:r>
                <a:rPr sz="1013" b="1" kern="0">
                  <a:solidFill>
                    <a:srgbClr val="FFFFFF"/>
                  </a:solidFill>
                  <a:latin typeface="Arial"/>
                  <a:cs typeface="Arial"/>
                </a:rPr>
                <a:t>it</a:t>
              </a:r>
              <a:r>
                <a:rPr sz="1013" b="1" kern="0" spc="-15">
                  <a:solidFill>
                    <a:srgbClr val="FFFFFF"/>
                  </a:solidFill>
                  <a:latin typeface="Arial"/>
                  <a:cs typeface="Arial"/>
                </a:rPr>
                <a:t> </a:t>
              </a:r>
              <a:r>
                <a:rPr sz="1013" b="1" kern="0">
                  <a:solidFill>
                    <a:srgbClr val="FFFFFF"/>
                  </a:solidFill>
                  <a:latin typeface="Arial"/>
                  <a:cs typeface="Arial"/>
                </a:rPr>
                <a:t>is</a:t>
              </a:r>
              <a:r>
                <a:rPr sz="1013" b="1" kern="0" spc="-8">
                  <a:solidFill>
                    <a:srgbClr val="FFFFFF"/>
                  </a:solidFill>
                  <a:latin typeface="Arial"/>
                  <a:cs typeface="Arial"/>
                </a:rPr>
                <a:t> </a:t>
              </a:r>
              <a:r>
                <a:rPr sz="1013" b="1" kern="0">
                  <a:solidFill>
                    <a:srgbClr val="FFFFFF"/>
                  </a:solidFill>
                  <a:latin typeface="Arial"/>
                  <a:cs typeface="Arial"/>
                </a:rPr>
                <a:t>that</a:t>
              </a:r>
              <a:r>
                <a:rPr sz="1013" b="1" kern="0" spc="-15">
                  <a:solidFill>
                    <a:srgbClr val="FFFFFF"/>
                  </a:solidFill>
                  <a:latin typeface="Arial"/>
                  <a:cs typeface="Arial"/>
                </a:rPr>
                <a:t> </a:t>
              </a:r>
              <a:r>
                <a:rPr sz="1013" b="1" kern="0" spc="-8">
                  <a:solidFill>
                    <a:srgbClr val="FFFFFF"/>
                  </a:solidFill>
                  <a:latin typeface="Arial"/>
                  <a:cs typeface="Arial"/>
                </a:rPr>
                <a:t>someone</a:t>
              </a:r>
              <a:endParaRPr sz="1013" kern="0">
                <a:solidFill>
                  <a:sysClr val="windowText" lastClr="000000"/>
                </a:solidFill>
                <a:latin typeface="Arial"/>
                <a:cs typeface="Arial"/>
              </a:endParaRPr>
            </a:p>
          </p:txBody>
        </p:sp>
        <p:sp>
          <p:nvSpPr>
            <p:cNvPr id="71" name="object 71"/>
            <p:cNvSpPr txBox="1"/>
            <p:nvPr/>
          </p:nvSpPr>
          <p:spPr>
            <a:xfrm>
              <a:off x="4655296" y="3267560"/>
              <a:ext cx="2610326" cy="420532"/>
            </a:xfrm>
            <a:prstGeom prst="rect">
              <a:avLst/>
            </a:prstGeom>
          </p:spPr>
          <p:txBody>
            <a:bodyPr vert="horz" wrap="square" lIns="0" tIns="10001" rIns="0" bIns="0" rtlCol="0" anchor="t">
              <a:spAutoFit/>
            </a:bodyPr>
            <a:lstStyle/>
            <a:p>
              <a:pPr marL="271932" algn="ctr" defTabSz="457200">
                <a:spcBef>
                  <a:spcPts val="79"/>
                </a:spcBef>
              </a:pPr>
              <a:r>
                <a:rPr sz="1013" b="1" kern="0" dirty="0">
                  <a:solidFill>
                    <a:srgbClr val="FFFFFF"/>
                  </a:solidFill>
                  <a:latin typeface="Arial"/>
                  <a:cs typeface="Arial"/>
                </a:rPr>
                <a:t>getting</a:t>
              </a:r>
              <a:r>
                <a:rPr sz="1013" b="1" kern="0" spc="-41" dirty="0">
                  <a:solidFill>
                    <a:srgbClr val="FFFFFF"/>
                  </a:solidFill>
                  <a:latin typeface="Arial"/>
                  <a:cs typeface="Arial"/>
                </a:rPr>
                <a:t> </a:t>
              </a:r>
              <a:r>
                <a:rPr sz="1013" b="1" kern="0" dirty="0">
                  <a:solidFill>
                    <a:srgbClr val="FFFFFF"/>
                  </a:solidFill>
                  <a:latin typeface="Arial"/>
                  <a:cs typeface="Arial"/>
                </a:rPr>
                <a:t>out</a:t>
              </a:r>
              <a:r>
                <a:rPr sz="1013" b="1" kern="0" spc="-23" dirty="0">
                  <a:solidFill>
                    <a:srgbClr val="FFFFFF"/>
                  </a:solidFill>
                  <a:latin typeface="Arial"/>
                  <a:cs typeface="Arial"/>
                </a:rPr>
                <a:t> </a:t>
              </a:r>
              <a:r>
                <a:rPr sz="1013" b="1" kern="0" dirty="0">
                  <a:solidFill>
                    <a:srgbClr val="FFFFFF"/>
                  </a:solidFill>
                  <a:latin typeface="Arial"/>
                  <a:cs typeface="Arial"/>
                </a:rPr>
                <a:t>of</a:t>
              </a:r>
              <a:r>
                <a:rPr sz="1013" b="1" kern="0" spc="-8" dirty="0">
                  <a:solidFill>
                    <a:srgbClr val="FFFFFF"/>
                  </a:solidFill>
                  <a:latin typeface="Arial"/>
                  <a:cs typeface="Arial"/>
                </a:rPr>
                <a:t> </a:t>
              </a:r>
              <a:r>
                <a:rPr sz="1013" b="1" kern="0" dirty="0">
                  <a:solidFill>
                    <a:srgbClr val="FFFFFF"/>
                  </a:solidFill>
                  <a:latin typeface="Arial"/>
                  <a:cs typeface="Arial"/>
                </a:rPr>
                <a:t>the</a:t>
              </a:r>
              <a:r>
                <a:rPr sz="1013" b="1" kern="0" spc="-23" dirty="0">
                  <a:solidFill>
                    <a:srgbClr val="FFFFFF"/>
                  </a:solidFill>
                  <a:latin typeface="Arial"/>
                  <a:cs typeface="Arial"/>
                </a:rPr>
                <a:t> </a:t>
              </a:r>
              <a:r>
                <a:rPr sz="1013" b="1" kern="0" dirty="0">
                  <a:solidFill>
                    <a:srgbClr val="FFFFFF"/>
                  </a:solidFill>
                  <a:latin typeface="Arial"/>
                  <a:cs typeface="Arial"/>
                </a:rPr>
                <a:t>Military</a:t>
              </a:r>
              <a:r>
                <a:rPr sz="1013" b="1" kern="0" spc="-23" dirty="0">
                  <a:solidFill>
                    <a:srgbClr val="FFFFFF"/>
                  </a:solidFill>
                  <a:latin typeface="Arial"/>
                  <a:cs typeface="Arial"/>
                </a:rPr>
                <a:t> </a:t>
              </a:r>
              <a:r>
                <a:rPr sz="1013" b="1" kern="0" dirty="0">
                  <a:solidFill>
                    <a:srgbClr val="FFFFFF"/>
                  </a:solidFill>
                  <a:latin typeface="Arial"/>
                  <a:cs typeface="Arial"/>
                </a:rPr>
                <a:t>will</a:t>
              </a:r>
              <a:r>
                <a:rPr sz="1013" b="1" kern="0" spc="-11" dirty="0">
                  <a:solidFill>
                    <a:srgbClr val="FFFFFF"/>
                  </a:solidFill>
                  <a:latin typeface="Arial"/>
                  <a:cs typeface="Arial"/>
                </a:rPr>
                <a:t> </a:t>
              </a:r>
              <a:r>
                <a:rPr sz="1013" b="1" kern="0" spc="-8" dirty="0">
                  <a:solidFill>
                    <a:srgbClr val="FFFFFF"/>
                  </a:solidFill>
                  <a:latin typeface="Arial"/>
                  <a:cs typeface="Arial"/>
                </a:rPr>
                <a:t>have…?</a:t>
              </a:r>
              <a:endParaRPr sz="1013" kern="0" dirty="0">
                <a:solidFill>
                  <a:sysClr val="windowText" lastClr="000000"/>
                </a:solidFill>
                <a:latin typeface="Arial"/>
                <a:cs typeface="Arial"/>
              </a:endParaRPr>
            </a:p>
            <a:p>
              <a:pPr marL="272408" algn="ctr" defTabSz="457200">
                <a:spcBef>
                  <a:spcPts val="38"/>
                </a:spcBef>
              </a:pPr>
              <a:r>
                <a:rPr sz="638" i="1" kern="0" dirty="0">
                  <a:solidFill>
                    <a:srgbClr val="FFFFFF"/>
                  </a:solidFill>
                  <a:latin typeface="Arial"/>
                  <a:cs typeface="Arial"/>
                </a:rPr>
                <a:t>DoD</a:t>
              </a:r>
              <a:r>
                <a:rPr sz="638" i="1" kern="0" spc="38" dirty="0">
                  <a:solidFill>
                    <a:srgbClr val="FFFFFF"/>
                  </a:solidFill>
                  <a:latin typeface="Arial"/>
                  <a:cs typeface="Arial"/>
                </a:rPr>
                <a:t> </a:t>
              </a:r>
              <a:r>
                <a:rPr sz="638" i="1" kern="0" dirty="0">
                  <a:solidFill>
                    <a:srgbClr val="FFFFFF"/>
                  </a:solidFill>
                  <a:latin typeface="Arial"/>
                  <a:cs typeface="Arial"/>
                </a:rPr>
                <a:t>Ad</a:t>
              </a:r>
              <a:r>
                <a:rPr sz="638" i="1" kern="0" spc="53" dirty="0">
                  <a:solidFill>
                    <a:srgbClr val="FFFFFF"/>
                  </a:solidFill>
                  <a:latin typeface="Arial"/>
                  <a:cs typeface="Arial"/>
                </a:rPr>
                <a:t> </a:t>
              </a:r>
              <a:r>
                <a:rPr sz="638" i="1" kern="0" dirty="0">
                  <a:solidFill>
                    <a:srgbClr val="FFFFFF"/>
                  </a:solidFill>
                  <a:latin typeface="Arial"/>
                  <a:cs typeface="Arial"/>
                </a:rPr>
                <a:t>Tracking</a:t>
              </a:r>
              <a:r>
                <a:rPr sz="638" i="1" kern="0" spc="41" dirty="0">
                  <a:solidFill>
                    <a:srgbClr val="FFFFFF"/>
                  </a:solidFill>
                  <a:latin typeface="Arial"/>
                  <a:cs typeface="Arial"/>
                </a:rPr>
                <a:t> </a:t>
              </a:r>
              <a:r>
                <a:rPr sz="638" i="1" kern="0" dirty="0">
                  <a:solidFill>
                    <a:srgbClr val="FFFFFF"/>
                  </a:solidFill>
                  <a:latin typeface="Arial"/>
                  <a:cs typeface="Arial"/>
                </a:rPr>
                <a:t>Recruits</a:t>
              </a:r>
              <a:r>
                <a:rPr sz="638" i="1" kern="0" spc="26" dirty="0">
                  <a:solidFill>
                    <a:srgbClr val="FFFFFF"/>
                  </a:solidFill>
                  <a:latin typeface="Arial"/>
                  <a:cs typeface="Arial"/>
                </a:rPr>
                <a:t> </a:t>
              </a:r>
              <a:r>
                <a:rPr sz="638" i="1" kern="0" dirty="0">
                  <a:solidFill>
                    <a:srgbClr val="FFFFFF"/>
                  </a:solidFill>
                  <a:latin typeface="Arial"/>
                  <a:cs typeface="Arial"/>
                </a:rPr>
                <a:t>Study</a:t>
              </a:r>
              <a:r>
                <a:rPr sz="638" i="1" kern="0" spc="53" dirty="0">
                  <a:solidFill>
                    <a:srgbClr val="FFFFFF"/>
                  </a:solidFill>
                  <a:latin typeface="Arial"/>
                  <a:cs typeface="Arial"/>
                </a:rPr>
                <a:t> </a:t>
              </a:r>
              <a:r>
                <a:rPr sz="638" i="1" kern="0" dirty="0">
                  <a:solidFill>
                    <a:srgbClr val="FFFFFF"/>
                  </a:solidFill>
                  <a:latin typeface="Arial"/>
                  <a:cs typeface="Arial"/>
                </a:rPr>
                <a:t>(Oct–Dec</a:t>
              </a:r>
              <a:r>
                <a:rPr sz="638" i="1" kern="0" spc="30" dirty="0">
                  <a:solidFill>
                    <a:srgbClr val="FFFFFF"/>
                  </a:solidFill>
                  <a:latin typeface="Arial"/>
                  <a:cs typeface="Arial"/>
                </a:rPr>
                <a:t> </a:t>
              </a:r>
              <a:r>
                <a:rPr sz="638" i="1" kern="0" spc="-8" dirty="0">
                  <a:solidFill>
                    <a:srgbClr val="FFFFFF"/>
                  </a:solidFill>
                  <a:latin typeface="Arial"/>
                  <a:cs typeface="Arial"/>
                </a:rPr>
                <a:t>2022)</a:t>
              </a:r>
              <a:endParaRPr sz="638" kern="0" dirty="0">
                <a:solidFill>
                  <a:sysClr val="windowText" lastClr="000000"/>
                </a:solidFill>
                <a:latin typeface="Arial"/>
                <a:cs typeface="Arial"/>
              </a:endParaRPr>
            </a:p>
            <a:p>
              <a:pPr marL="9525" defTabSz="457200">
                <a:lnSpc>
                  <a:spcPct val="94213"/>
                </a:lnSpc>
                <a:spcBef>
                  <a:spcPts val="518"/>
                </a:spcBef>
              </a:pPr>
              <a:r>
                <a:rPr sz="638" i="1" kern="0" dirty="0">
                  <a:solidFill>
                    <a:sysClr val="windowText" lastClr="000000"/>
                  </a:solidFill>
                  <a:latin typeface="Arial"/>
                  <a:cs typeface="Arial"/>
                </a:rPr>
                <a:t>Youth</a:t>
              </a:r>
              <a:r>
                <a:rPr sz="638" i="1" kern="0" spc="26" dirty="0">
                  <a:solidFill>
                    <a:sysClr val="windowText" lastClr="000000"/>
                  </a:solidFill>
                  <a:latin typeface="Arial"/>
                  <a:cs typeface="Arial"/>
                </a:rPr>
                <a:t> </a:t>
              </a:r>
              <a:r>
                <a:rPr sz="638" i="1" kern="0" dirty="0">
                  <a:solidFill>
                    <a:sysClr val="windowText" lastClr="000000"/>
                  </a:solidFill>
                  <a:latin typeface="Arial"/>
                  <a:cs typeface="Arial"/>
                </a:rPr>
                <a:t>ages</a:t>
              </a:r>
              <a:r>
                <a:rPr sz="638" i="1" kern="0" spc="41" dirty="0">
                  <a:solidFill>
                    <a:sysClr val="windowText" lastClr="000000"/>
                  </a:solidFill>
                  <a:latin typeface="Arial"/>
                  <a:cs typeface="Arial"/>
                </a:rPr>
                <a:t> </a:t>
              </a:r>
              <a:r>
                <a:rPr sz="638" i="1" kern="0" spc="-8" dirty="0">
                  <a:solidFill>
                    <a:sysClr val="windowText" lastClr="000000"/>
                  </a:solidFill>
                  <a:latin typeface="Arial"/>
                  <a:cs typeface="Arial"/>
                </a:rPr>
                <a:t>16–24</a:t>
              </a:r>
              <a:r>
                <a:rPr lang="en-US" sz="638" i="1" kern="0" spc="-8" dirty="0">
                  <a:solidFill>
                    <a:sysClr val="windowText" lastClr="000000"/>
                  </a:solidFill>
                  <a:latin typeface="Arial"/>
                  <a:cs typeface="Arial"/>
                </a:rPr>
                <a:t> </a:t>
              </a:r>
              <a:r>
                <a:rPr sz="638" i="1" kern="0" dirty="0">
                  <a:solidFill>
                    <a:sysClr val="windowText" lastClr="000000"/>
                  </a:solidFill>
                  <a:latin typeface="Arial"/>
                  <a:cs typeface="Arial"/>
                </a:rPr>
                <a:t>%</a:t>
              </a:r>
              <a:r>
                <a:rPr sz="638" i="1" kern="0" spc="60" dirty="0">
                  <a:solidFill>
                    <a:sysClr val="windowText" lastClr="000000"/>
                  </a:solidFill>
                  <a:latin typeface="Arial"/>
                  <a:cs typeface="Arial"/>
                </a:rPr>
                <a:t> </a:t>
              </a:r>
              <a:r>
                <a:rPr sz="638" i="1" kern="0" dirty="0">
                  <a:solidFill>
                    <a:sysClr val="windowText" lastClr="000000"/>
                  </a:solidFill>
                  <a:latin typeface="Arial"/>
                  <a:cs typeface="Arial"/>
                </a:rPr>
                <a:t>Responding</a:t>
              </a:r>
              <a:r>
                <a:rPr sz="638" i="1" kern="0" spc="41" dirty="0">
                  <a:solidFill>
                    <a:sysClr val="windowText" lastClr="000000"/>
                  </a:solidFill>
                  <a:latin typeface="Arial"/>
                  <a:cs typeface="Arial"/>
                </a:rPr>
                <a:t> </a:t>
              </a:r>
              <a:r>
                <a:rPr sz="638" i="1" kern="0" dirty="0">
                  <a:solidFill>
                    <a:sysClr val="windowText" lastClr="000000"/>
                  </a:solidFill>
                  <a:latin typeface="Arial"/>
                  <a:cs typeface="Arial"/>
                </a:rPr>
                <a:t>“Likely/Very</a:t>
              </a:r>
              <a:r>
                <a:rPr sz="638" i="1" kern="0" spc="60" dirty="0">
                  <a:solidFill>
                    <a:sysClr val="windowText" lastClr="000000"/>
                  </a:solidFill>
                  <a:latin typeface="Arial"/>
                  <a:cs typeface="Arial"/>
                </a:rPr>
                <a:t> </a:t>
              </a:r>
              <a:r>
                <a:rPr sz="638" i="1" kern="0" spc="-8" dirty="0">
                  <a:solidFill>
                    <a:sysClr val="windowText" lastClr="000000"/>
                  </a:solidFill>
                  <a:latin typeface="Arial"/>
                  <a:cs typeface="Arial"/>
                </a:rPr>
                <a:t>Likely”</a:t>
              </a:r>
              <a:endParaRPr sz="638" kern="0" dirty="0">
                <a:solidFill>
                  <a:sysClr val="windowText" lastClr="000000"/>
                </a:solidFill>
                <a:latin typeface="Arial"/>
                <a:cs typeface="Arial"/>
              </a:endParaRPr>
            </a:p>
          </p:txBody>
        </p:sp>
        <p:sp>
          <p:nvSpPr>
            <p:cNvPr id="72" name="object 72"/>
            <p:cNvSpPr/>
            <p:nvPr/>
          </p:nvSpPr>
          <p:spPr>
            <a:xfrm>
              <a:off x="6208823" y="3838605"/>
              <a:ext cx="0" cy="1147763"/>
            </a:xfrm>
            <a:custGeom>
              <a:avLst/>
              <a:gdLst/>
              <a:ahLst/>
              <a:cxnLst/>
              <a:rect l="l" t="t" r="r" b="b"/>
              <a:pathLst>
                <a:path h="1530350">
                  <a:moveTo>
                    <a:pt x="0" y="0"/>
                  </a:moveTo>
                  <a:lnTo>
                    <a:pt x="0" y="1530095"/>
                  </a:lnTo>
                </a:path>
              </a:pathLst>
            </a:custGeom>
            <a:ln w="9144">
              <a:solidFill>
                <a:srgbClr val="858585"/>
              </a:solidFill>
            </a:ln>
          </p:spPr>
          <p:txBody>
            <a:bodyPr wrap="square" lIns="0" tIns="0" rIns="0" bIns="0" rtlCol="0"/>
            <a:lstStyle/>
            <a:p>
              <a:pPr defTabSz="457200"/>
              <a:endParaRPr sz="1350" kern="0">
                <a:solidFill>
                  <a:sysClr val="windowText" lastClr="000000"/>
                </a:solidFill>
                <a:latin typeface="Calibri" panose="020F0502020204030204"/>
              </a:endParaRPr>
            </a:p>
          </p:txBody>
        </p:sp>
        <p:sp>
          <p:nvSpPr>
            <p:cNvPr id="73" name="object 73"/>
            <p:cNvSpPr txBox="1"/>
            <p:nvPr/>
          </p:nvSpPr>
          <p:spPr>
            <a:xfrm>
              <a:off x="6208824" y="3891183"/>
              <a:ext cx="1104424" cy="205345"/>
            </a:xfrm>
            <a:prstGeom prst="rect">
              <a:avLst/>
            </a:prstGeom>
            <a:solidFill>
              <a:srgbClr val="2E5496"/>
            </a:solidFill>
          </p:spPr>
          <p:txBody>
            <a:bodyPr vert="horz" wrap="square" lIns="0" tIns="66199" rIns="0" bIns="0" rtlCol="0">
              <a:spAutoFit/>
            </a:bodyPr>
            <a:lstStyle/>
            <a:p>
              <a:pPr marR="49053" algn="r" defTabSz="457200">
                <a:spcBef>
                  <a:spcPts val="521"/>
                </a:spcBef>
              </a:pPr>
              <a:r>
                <a:rPr sz="900" b="1" kern="0" spc="-19">
                  <a:solidFill>
                    <a:srgbClr val="FFFFFF"/>
                  </a:solidFill>
                  <a:latin typeface="Arial"/>
                  <a:cs typeface="Arial"/>
                </a:rPr>
                <a:t>62%</a:t>
              </a:r>
              <a:endParaRPr sz="900" kern="0">
                <a:solidFill>
                  <a:sysClr val="windowText" lastClr="000000"/>
                </a:solidFill>
                <a:latin typeface="Arial"/>
                <a:cs typeface="Arial"/>
              </a:endParaRPr>
            </a:p>
          </p:txBody>
        </p:sp>
        <p:sp>
          <p:nvSpPr>
            <p:cNvPr id="74" name="object 74"/>
            <p:cNvSpPr txBox="1"/>
            <p:nvPr/>
          </p:nvSpPr>
          <p:spPr>
            <a:xfrm>
              <a:off x="6208824" y="4332005"/>
              <a:ext cx="988695" cy="205345"/>
            </a:xfrm>
            <a:prstGeom prst="rect">
              <a:avLst/>
            </a:prstGeom>
            <a:solidFill>
              <a:srgbClr val="2E5496"/>
            </a:solidFill>
          </p:spPr>
          <p:txBody>
            <a:bodyPr vert="horz" wrap="square" lIns="0" tIns="66199" rIns="0" bIns="0" rtlCol="0">
              <a:spAutoFit/>
            </a:bodyPr>
            <a:lstStyle/>
            <a:p>
              <a:pPr marR="48576" algn="r" defTabSz="457200">
                <a:spcBef>
                  <a:spcPts val="521"/>
                </a:spcBef>
              </a:pPr>
              <a:r>
                <a:rPr sz="900" b="1" kern="0" spc="-19">
                  <a:solidFill>
                    <a:srgbClr val="FFFFFF"/>
                  </a:solidFill>
                  <a:latin typeface="Arial"/>
                  <a:cs typeface="Arial"/>
                </a:rPr>
                <a:t>55%</a:t>
              </a:r>
              <a:endParaRPr sz="900" kern="0">
                <a:solidFill>
                  <a:sysClr val="windowText" lastClr="000000"/>
                </a:solidFill>
                <a:latin typeface="Arial"/>
                <a:cs typeface="Arial"/>
              </a:endParaRPr>
            </a:p>
          </p:txBody>
        </p:sp>
        <p:sp>
          <p:nvSpPr>
            <p:cNvPr id="75" name="object 75"/>
            <p:cNvSpPr txBox="1"/>
            <p:nvPr/>
          </p:nvSpPr>
          <p:spPr>
            <a:xfrm>
              <a:off x="6208824" y="4713767"/>
              <a:ext cx="923925" cy="206306"/>
            </a:xfrm>
            <a:prstGeom prst="rect">
              <a:avLst/>
            </a:prstGeom>
            <a:solidFill>
              <a:srgbClr val="2E5496"/>
            </a:solidFill>
          </p:spPr>
          <p:txBody>
            <a:bodyPr vert="horz" wrap="square" lIns="0" tIns="67151" rIns="0" bIns="0" rtlCol="0">
              <a:spAutoFit/>
            </a:bodyPr>
            <a:lstStyle/>
            <a:p>
              <a:pPr marR="49053" algn="r" defTabSz="457200">
                <a:spcBef>
                  <a:spcPts val="529"/>
                </a:spcBef>
              </a:pPr>
              <a:r>
                <a:rPr sz="900" b="1" kern="0" spc="-19">
                  <a:solidFill>
                    <a:srgbClr val="FFFFFF"/>
                  </a:solidFill>
                  <a:latin typeface="Arial"/>
                  <a:cs typeface="Arial"/>
                </a:rPr>
                <a:t>51%</a:t>
              </a:r>
              <a:endParaRPr sz="900" kern="0">
                <a:solidFill>
                  <a:sysClr val="windowText" lastClr="000000"/>
                </a:solidFill>
                <a:latin typeface="Arial"/>
                <a:cs typeface="Arial"/>
              </a:endParaRPr>
            </a:p>
          </p:txBody>
        </p:sp>
        <p:sp>
          <p:nvSpPr>
            <p:cNvPr id="76" name="object 76"/>
            <p:cNvSpPr txBox="1"/>
            <p:nvPr/>
          </p:nvSpPr>
          <p:spPr>
            <a:xfrm>
              <a:off x="4737878" y="3931488"/>
              <a:ext cx="1415415" cy="230736"/>
            </a:xfrm>
            <a:prstGeom prst="rect">
              <a:avLst/>
            </a:prstGeom>
          </p:spPr>
          <p:txBody>
            <a:bodyPr vert="horz" wrap="square" lIns="0" tIns="9049" rIns="0" bIns="0" rtlCol="0" anchor="t">
              <a:spAutoFit/>
            </a:bodyPr>
            <a:lstStyle/>
            <a:p>
              <a:pPr marR="4286" algn="r" defTabSz="457200">
                <a:lnSpc>
                  <a:spcPct val="95528"/>
                </a:lnSpc>
                <a:spcBef>
                  <a:spcPts val="71"/>
                </a:spcBef>
              </a:pPr>
              <a:r>
                <a:rPr sz="750" b="1" kern="0" dirty="0">
                  <a:solidFill>
                    <a:sysClr val="windowText" lastClr="000000"/>
                  </a:solidFill>
                  <a:latin typeface="Arial"/>
                  <a:cs typeface="Arial"/>
                </a:rPr>
                <a:t>Some</a:t>
              </a:r>
              <a:r>
                <a:rPr sz="750" b="1" kern="0" spc="-8" dirty="0">
                  <a:solidFill>
                    <a:sysClr val="windowText" lastClr="000000"/>
                  </a:solidFill>
                  <a:latin typeface="Arial"/>
                  <a:cs typeface="Arial"/>
                </a:rPr>
                <a:t> </a:t>
              </a:r>
              <a:r>
                <a:rPr sz="750" b="1" kern="0" dirty="0">
                  <a:solidFill>
                    <a:sysClr val="windowText" lastClr="000000"/>
                  </a:solidFill>
                  <a:latin typeface="Arial"/>
                  <a:cs typeface="Arial"/>
                </a:rPr>
                <a:t>form</a:t>
              </a:r>
              <a:r>
                <a:rPr sz="750" b="1" kern="0" spc="-4" dirty="0">
                  <a:solidFill>
                    <a:sysClr val="windowText" lastClr="000000"/>
                  </a:solidFill>
                  <a:latin typeface="Arial"/>
                  <a:cs typeface="Arial"/>
                </a:rPr>
                <a:t> </a:t>
              </a:r>
              <a:r>
                <a:rPr sz="750" b="1" kern="0" dirty="0">
                  <a:solidFill>
                    <a:sysClr val="windowText" lastClr="000000"/>
                  </a:solidFill>
                  <a:latin typeface="Arial"/>
                  <a:cs typeface="Arial"/>
                </a:rPr>
                <a:t>of </a:t>
              </a:r>
              <a:r>
                <a:rPr sz="750" b="1" kern="0" spc="-8" dirty="0">
                  <a:solidFill>
                    <a:sysClr val="windowText" lastClr="000000"/>
                  </a:solidFill>
                  <a:latin typeface="Arial"/>
                  <a:cs typeface="Arial"/>
                </a:rPr>
                <a:t>psychological</a:t>
              </a:r>
              <a:r>
                <a:rPr sz="750" b="1" kern="0" spc="-4" dirty="0">
                  <a:solidFill>
                    <a:sysClr val="windowText" lastClr="000000"/>
                  </a:solidFill>
                  <a:latin typeface="Arial"/>
                  <a:cs typeface="Arial"/>
                </a:rPr>
                <a:t> </a:t>
              </a:r>
              <a:r>
                <a:rPr sz="750" b="1" kern="0" spc="-19" dirty="0">
                  <a:solidFill>
                    <a:sysClr val="windowText" lastClr="000000"/>
                  </a:solidFill>
                  <a:latin typeface="Arial"/>
                  <a:cs typeface="Arial"/>
                </a:rPr>
                <a:t>or</a:t>
              </a:r>
              <a:endParaRPr lang="en-US" sz="750" kern="0" dirty="0">
                <a:solidFill>
                  <a:sysClr val="windowText" lastClr="000000"/>
                </a:solidFill>
                <a:latin typeface="Arial"/>
                <a:cs typeface="Arial"/>
              </a:endParaRPr>
            </a:p>
            <a:p>
              <a:pPr marR="3810" algn="r" defTabSz="457200">
                <a:lnSpc>
                  <a:spcPct val="95528"/>
                </a:lnSpc>
              </a:pPr>
              <a:r>
                <a:rPr sz="750" b="1" kern="0" dirty="0">
                  <a:solidFill>
                    <a:sysClr val="windowText" lastClr="000000"/>
                  </a:solidFill>
                  <a:latin typeface="Arial"/>
                  <a:cs typeface="Arial"/>
                </a:rPr>
                <a:t>emotional</a:t>
              </a:r>
              <a:r>
                <a:rPr sz="750" b="1" kern="0" spc="-30" dirty="0">
                  <a:solidFill>
                    <a:sysClr val="windowText" lastClr="000000"/>
                  </a:solidFill>
                  <a:latin typeface="Arial"/>
                  <a:cs typeface="Arial"/>
                </a:rPr>
                <a:t> </a:t>
              </a:r>
              <a:r>
                <a:rPr sz="750" b="1" kern="0" spc="-8" dirty="0">
                  <a:solidFill>
                    <a:sysClr val="windowText" lastClr="000000"/>
                  </a:solidFill>
                  <a:latin typeface="Arial"/>
                  <a:cs typeface="Arial"/>
                </a:rPr>
                <a:t>problem</a:t>
              </a:r>
              <a:endParaRPr sz="750" kern="0" dirty="0">
                <a:solidFill>
                  <a:sysClr val="windowText" lastClr="000000"/>
                </a:solidFill>
                <a:latin typeface="Arial"/>
                <a:cs typeface="Arial"/>
              </a:endParaRPr>
            </a:p>
          </p:txBody>
        </p:sp>
        <p:sp>
          <p:nvSpPr>
            <p:cNvPr id="77" name="object 77"/>
            <p:cNvSpPr txBox="1"/>
            <p:nvPr/>
          </p:nvSpPr>
          <p:spPr>
            <a:xfrm>
              <a:off x="5187744" y="4341433"/>
              <a:ext cx="965835" cy="230736"/>
            </a:xfrm>
            <a:prstGeom prst="rect">
              <a:avLst/>
            </a:prstGeom>
          </p:spPr>
          <p:txBody>
            <a:bodyPr vert="horz" wrap="square" lIns="0" tIns="9049" rIns="0" bIns="0" rtlCol="0" anchor="t">
              <a:spAutoFit/>
            </a:bodyPr>
            <a:lstStyle/>
            <a:p>
              <a:pPr marR="3810" algn="r" defTabSz="457200">
                <a:lnSpc>
                  <a:spcPct val="95528"/>
                </a:lnSpc>
                <a:spcBef>
                  <a:spcPts val="71"/>
                </a:spcBef>
              </a:pPr>
              <a:r>
                <a:rPr sz="750" b="1" kern="0" dirty="0">
                  <a:solidFill>
                    <a:sysClr val="windowText" lastClr="000000"/>
                  </a:solidFill>
                  <a:latin typeface="Arial"/>
                  <a:cs typeface="Arial"/>
                </a:rPr>
                <a:t>Difficulty</a:t>
              </a:r>
              <a:r>
                <a:rPr sz="750" b="1" kern="0" spc="-30" dirty="0">
                  <a:solidFill>
                    <a:sysClr val="windowText" lastClr="000000"/>
                  </a:solidFill>
                  <a:latin typeface="Arial"/>
                  <a:cs typeface="Arial"/>
                </a:rPr>
                <a:t> </a:t>
              </a:r>
              <a:r>
                <a:rPr sz="750" b="1" kern="0" spc="-8" dirty="0">
                  <a:solidFill>
                    <a:sysClr val="windowText" lastClr="000000"/>
                  </a:solidFill>
                  <a:latin typeface="Arial"/>
                  <a:cs typeface="Arial"/>
                </a:rPr>
                <a:t>readjusting</a:t>
              </a:r>
              <a:endParaRPr lang="en-US" sz="750" kern="0" dirty="0">
                <a:solidFill>
                  <a:sysClr val="windowText" lastClr="000000"/>
                </a:solidFill>
                <a:latin typeface="Arial"/>
                <a:cs typeface="Arial"/>
              </a:endParaRPr>
            </a:p>
            <a:p>
              <a:pPr marR="3810" algn="r" defTabSz="457200">
                <a:lnSpc>
                  <a:spcPct val="95528"/>
                </a:lnSpc>
              </a:pPr>
              <a:r>
                <a:rPr sz="750" b="1" kern="0" dirty="0">
                  <a:solidFill>
                    <a:sysClr val="windowText" lastClr="000000"/>
                  </a:solidFill>
                  <a:latin typeface="Arial"/>
                  <a:cs typeface="Arial"/>
                </a:rPr>
                <a:t>to</a:t>
              </a:r>
              <a:r>
                <a:rPr sz="750" b="1" kern="0" spc="-23" dirty="0">
                  <a:solidFill>
                    <a:sysClr val="windowText" lastClr="000000"/>
                  </a:solidFill>
                  <a:latin typeface="Arial"/>
                  <a:cs typeface="Arial"/>
                </a:rPr>
                <a:t> </a:t>
              </a:r>
              <a:r>
                <a:rPr sz="750" b="1" kern="0" dirty="0">
                  <a:solidFill>
                    <a:sysClr val="windowText" lastClr="000000"/>
                  </a:solidFill>
                  <a:latin typeface="Arial"/>
                  <a:cs typeface="Arial"/>
                </a:rPr>
                <a:t>everyday</a:t>
              </a:r>
              <a:r>
                <a:rPr sz="750" b="1" kern="0" spc="-34" dirty="0">
                  <a:solidFill>
                    <a:sysClr val="windowText" lastClr="000000"/>
                  </a:solidFill>
                  <a:latin typeface="Arial"/>
                  <a:cs typeface="Arial"/>
                </a:rPr>
                <a:t> </a:t>
              </a:r>
              <a:r>
                <a:rPr sz="750" b="1" kern="0" spc="-15" dirty="0">
                  <a:solidFill>
                    <a:sysClr val="windowText" lastClr="000000"/>
                  </a:solidFill>
                  <a:latin typeface="Arial"/>
                  <a:cs typeface="Arial"/>
                </a:rPr>
                <a:t>life</a:t>
              </a:r>
              <a:endParaRPr sz="750" kern="0" dirty="0">
                <a:solidFill>
                  <a:sysClr val="windowText" lastClr="000000"/>
                </a:solidFill>
                <a:latin typeface="Arial"/>
                <a:cs typeface="Arial"/>
              </a:endParaRPr>
            </a:p>
          </p:txBody>
        </p:sp>
        <p:sp>
          <p:nvSpPr>
            <p:cNvPr id="78" name="object 78"/>
            <p:cNvSpPr txBox="1"/>
            <p:nvPr/>
          </p:nvSpPr>
          <p:spPr>
            <a:xfrm>
              <a:off x="4801221" y="4779014"/>
              <a:ext cx="1325879" cy="124554"/>
            </a:xfrm>
            <a:prstGeom prst="rect">
              <a:avLst/>
            </a:prstGeom>
          </p:spPr>
          <p:txBody>
            <a:bodyPr vert="horz" wrap="square" lIns="0" tIns="9049" rIns="0" bIns="0" rtlCol="0">
              <a:spAutoFit/>
            </a:bodyPr>
            <a:lstStyle/>
            <a:p>
              <a:pPr marL="9525" defTabSz="457200">
                <a:spcBef>
                  <a:spcPts val="71"/>
                </a:spcBef>
              </a:pPr>
              <a:r>
                <a:rPr sz="750" b="1" kern="0">
                  <a:solidFill>
                    <a:sysClr val="windowText" lastClr="000000"/>
                  </a:solidFill>
                  <a:latin typeface="Arial"/>
                  <a:cs typeface="Arial"/>
                </a:rPr>
                <a:t>Some</a:t>
              </a:r>
              <a:r>
                <a:rPr sz="750" b="1" kern="0" spc="-26">
                  <a:solidFill>
                    <a:sysClr val="windowText" lastClr="000000"/>
                  </a:solidFill>
                  <a:latin typeface="Arial"/>
                  <a:cs typeface="Arial"/>
                </a:rPr>
                <a:t> </a:t>
              </a:r>
              <a:r>
                <a:rPr sz="750" b="1" kern="0">
                  <a:solidFill>
                    <a:sysClr val="windowText" lastClr="000000"/>
                  </a:solidFill>
                  <a:latin typeface="Arial"/>
                  <a:cs typeface="Arial"/>
                </a:rPr>
                <a:t>form</a:t>
              </a:r>
              <a:r>
                <a:rPr sz="750" b="1" kern="0" spc="-23">
                  <a:solidFill>
                    <a:sysClr val="windowText" lastClr="000000"/>
                  </a:solidFill>
                  <a:latin typeface="Arial"/>
                  <a:cs typeface="Arial"/>
                </a:rPr>
                <a:t> </a:t>
              </a:r>
              <a:r>
                <a:rPr sz="750" b="1" kern="0">
                  <a:solidFill>
                    <a:sysClr val="windowText" lastClr="000000"/>
                  </a:solidFill>
                  <a:latin typeface="Arial"/>
                  <a:cs typeface="Arial"/>
                </a:rPr>
                <a:t>of</a:t>
              </a:r>
              <a:r>
                <a:rPr sz="750" b="1" kern="0" spc="-19">
                  <a:solidFill>
                    <a:sysClr val="windowText" lastClr="000000"/>
                  </a:solidFill>
                  <a:latin typeface="Arial"/>
                  <a:cs typeface="Arial"/>
                </a:rPr>
                <a:t> </a:t>
              </a:r>
              <a:r>
                <a:rPr sz="750" b="1" kern="0">
                  <a:solidFill>
                    <a:sysClr val="windowText" lastClr="000000"/>
                  </a:solidFill>
                  <a:latin typeface="Arial"/>
                  <a:cs typeface="Arial"/>
                </a:rPr>
                <a:t>physical</a:t>
              </a:r>
              <a:r>
                <a:rPr sz="750" b="1" kern="0" spc="-23">
                  <a:solidFill>
                    <a:sysClr val="windowText" lastClr="000000"/>
                  </a:solidFill>
                  <a:latin typeface="Arial"/>
                  <a:cs typeface="Arial"/>
                </a:rPr>
                <a:t> </a:t>
              </a:r>
              <a:r>
                <a:rPr sz="750" b="1" kern="0" spc="-8">
                  <a:solidFill>
                    <a:sysClr val="windowText" lastClr="000000"/>
                  </a:solidFill>
                  <a:latin typeface="Arial"/>
                  <a:cs typeface="Arial"/>
                </a:rPr>
                <a:t>injury</a:t>
              </a:r>
              <a:endParaRPr sz="750" kern="0">
                <a:solidFill>
                  <a:sysClr val="windowText" lastClr="000000"/>
                </a:solidFill>
                <a:latin typeface="Arial"/>
                <a:cs typeface="Arial"/>
              </a:endParaRPr>
            </a:p>
          </p:txBody>
        </p:sp>
      </p:grpSp>
      <p:sp>
        <p:nvSpPr>
          <p:cNvPr id="19" name="TextBox 18">
            <a:extLst>
              <a:ext uri="{FF2B5EF4-FFF2-40B4-BE49-F238E27FC236}">
                <a16:creationId xmlns:a16="http://schemas.microsoft.com/office/drawing/2014/main" id="{FB4BB317-0EF1-0F26-8AF8-447F9829528A}"/>
              </a:ext>
            </a:extLst>
          </p:cNvPr>
          <p:cNvSpPr txBox="1"/>
          <p:nvPr/>
        </p:nvSpPr>
        <p:spPr>
          <a:xfrm>
            <a:off x="10436013" y="6581002"/>
            <a:ext cx="221451"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457200"/>
            <a:r>
              <a:rPr lang="en-US" sz="1350" b="1" dirty="0">
                <a:solidFill>
                  <a:srgbClr val="898989"/>
                </a:solidFill>
                <a:latin typeface="Arial"/>
                <a:cs typeface="Arial"/>
              </a:rPr>
              <a:t>8</a:t>
            </a:r>
          </a:p>
        </p:txBody>
      </p:sp>
      <p:pic>
        <p:nvPicPr>
          <p:cNvPr id="22" name="Picture 22" descr="download.jpg">
            <a:extLst>
              <a:ext uri="{FF2B5EF4-FFF2-40B4-BE49-F238E27FC236}">
                <a16:creationId xmlns:a16="http://schemas.microsoft.com/office/drawing/2014/main" id="{58DE8281-9515-F484-40AB-BC61B6D1349F}"/>
              </a:ext>
            </a:extLst>
          </p:cNvPr>
          <p:cNvPicPr>
            <a:picLocks noChangeAspect="1"/>
          </p:cNvPicPr>
          <p:nvPr/>
        </p:nvPicPr>
        <p:blipFill>
          <a:blip r:embed="rId5"/>
          <a:stretch>
            <a:fillRect/>
          </a:stretch>
        </p:blipFill>
        <p:spPr>
          <a:xfrm>
            <a:off x="2007131" y="3077984"/>
            <a:ext cx="2065521" cy="1374510"/>
          </a:xfrm>
          <a:prstGeom prst="rect">
            <a:avLst/>
          </a:prstGeom>
        </p:spPr>
      </p:pic>
      <p:pic>
        <p:nvPicPr>
          <p:cNvPr id="24" name="Picture 24" descr="common-va-disabilites-for-desert-shield-and-desert-storm-veterans.jpg">
            <a:extLst>
              <a:ext uri="{FF2B5EF4-FFF2-40B4-BE49-F238E27FC236}">
                <a16:creationId xmlns:a16="http://schemas.microsoft.com/office/drawing/2014/main" id="{ED877009-17F8-6F4F-3255-492B89007638}"/>
              </a:ext>
            </a:extLst>
          </p:cNvPr>
          <p:cNvPicPr>
            <a:picLocks noChangeAspect="1"/>
          </p:cNvPicPr>
          <p:nvPr/>
        </p:nvPicPr>
        <p:blipFill>
          <a:blip r:embed="rId6"/>
          <a:stretch>
            <a:fillRect/>
          </a:stretch>
        </p:blipFill>
        <p:spPr>
          <a:xfrm>
            <a:off x="1517262" y="4452495"/>
            <a:ext cx="2116776" cy="1370261"/>
          </a:xfrm>
          <a:prstGeom prst="rect">
            <a:avLst/>
          </a:prstGeom>
        </p:spPr>
      </p:pic>
      <p:pic>
        <p:nvPicPr>
          <p:cNvPr id="27" name="Picture 27" descr="image.jpg">
            <a:extLst>
              <a:ext uri="{FF2B5EF4-FFF2-40B4-BE49-F238E27FC236}">
                <a16:creationId xmlns:a16="http://schemas.microsoft.com/office/drawing/2014/main" id="{E7ED82FF-F722-F017-2A65-405F2155D78A}"/>
              </a:ext>
            </a:extLst>
          </p:cNvPr>
          <p:cNvPicPr>
            <a:picLocks noChangeAspect="1"/>
          </p:cNvPicPr>
          <p:nvPr/>
        </p:nvPicPr>
        <p:blipFill>
          <a:blip r:embed="rId7"/>
          <a:stretch>
            <a:fillRect/>
          </a:stretch>
        </p:blipFill>
        <p:spPr>
          <a:xfrm>
            <a:off x="8600063" y="4397693"/>
            <a:ext cx="2057400" cy="1370261"/>
          </a:xfrm>
          <a:prstGeom prst="rect">
            <a:avLst/>
          </a:prstGeom>
        </p:spPr>
      </p:pic>
      <p:pic>
        <p:nvPicPr>
          <p:cNvPr id="28" name="Picture 28">
            <a:extLst>
              <a:ext uri="{FF2B5EF4-FFF2-40B4-BE49-F238E27FC236}">
                <a16:creationId xmlns:a16="http://schemas.microsoft.com/office/drawing/2014/main" id="{5470BD7F-D6FA-28F9-EB1F-03B2324C3395}"/>
              </a:ext>
            </a:extLst>
          </p:cNvPr>
          <p:cNvPicPr>
            <a:picLocks noChangeAspect="1"/>
          </p:cNvPicPr>
          <p:nvPr/>
        </p:nvPicPr>
        <p:blipFill>
          <a:blip r:embed="rId8"/>
          <a:stretch>
            <a:fillRect/>
          </a:stretch>
        </p:blipFill>
        <p:spPr>
          <a:xfrm>
            <a:off x="8338506" y="3036169"/>
            <a:ext cx="1963318" cy="1390538"/>
          </a:xfrm>
          <a:prstGeom prst="rect">
            <a:avLst/>
          </a:prstGeom>
        </p:spPr>
      </p:pic>
      <p:grpSp>
        <p:nvGrpSpPr>
          <p:cNvPr id="7" name="Group 6">
            <a:extLst>
              <a:ext uri="{FF2B5EF4-FFF2-40B4-BE49-F238E27FC236}">
                <a16:creationId xmlns:a16="http://schemas.microsoft.com/office/drawing/2014/main" id="{47BF028A-08EE-589C-3ED6-D95333F5A9A9}"/>
              </a:ext>
            </a:extLst>
          </p:cNvPr>
          <p:cNvGrpSpPr/>
          <p:nvPr/>
        </p:nvGrpSpPr>
        <p:grpSpPr>
          <a:xfrm>
            <a:off x="2327166" y="1048469"/>
            <a:ext cx="3759704" cy="1915307"/>
            <a:chOff x="3116022" y="1620081"/>
            <a:chExt cx="2970848" cy="1399682"/>
          </a:xfrm>
        </p:grpSpPr>
        <p:sp>
          <p:nvSpPr>
            <p:cNvPr id="8" name="object 8"/>
            <p:cNvSpPr/>
            <p:nvPr/>
          </p:nvSpPr>
          <p:spPr>
            <a:xfrm>
              <a:off x="3156531" y="1792422"/>
              <a:ext cx="2884892" cy="1227341"/>
            </a:xfrm>
            <a:custGeom>
              <a:avLst/>
              <a:gdLst/>
              <a:ahLst/>
              <a:cxnLst/>
              <a:rect l="l" t="t" r="r" b="b"/>
              <a:pathLst>
                <a:path w="3961129" h="1632585">
                  <a:moveTo>
                    <a:pt x="0" y="1632204"/>
                  </a:moveTo>
                  <a:lnTo>
                    <a:pt x="3960876" y="1632204"/>
                  </a:lnTo>
                  <a:lnTo>
                    <a:pt x="3960876" y="0"/>
                  </a:lnTo>
                  <a:lnTo>
                    <a:pt x="0" y="0"/>
                  </a:lnTo>
                  <a:lnTo>
                    <a:pt x="0" y="1632204"/>
                  </a:lnTo>
                  <a:close/>
                </a:path>
              </a:pathLst>
            </a:custGeom>
            <a:ln w="9143">
              <a:solidFill>
                <a:srgbClr val="000000"/>
              </a:solidFill>
            </a:ln>
          </p:spPr>
          <p:txBody>
            <a:bodyPr wrap="square" lIns="0" tIns="0" rIns="0" bIns="0" rtlCol="0"/>
            <a:lstStyle/>
            <a:p>
              <a:pPr defTabSz="457200"/>
              <a:endParaRPr sz="1350" kern="0">
                <a:solidFill>
                  <a:sysClr val="windowText" lastClr="000000"/>
                </a:solidFill>
                <a:latin typeface="Calibri" panose="020F0502020204030204"/>
              </a:endParaRPr>
            </a:p>
          </p:txBody>
        </p:sp>
        <p:sp>
          <p:nvSpPr>
            <p:cNvPr id="12" name="object 12"/>
            <p:cNvSpPr txBox="1"/>
            <p:nvPr/>
          </p:nvSpPr>
          <p:spPr>
            <a:xfrm>
              <a:off x="3727800" y="2797874"/>
              <a:ext cx="456724" cy="165975"/>
            </a:xfrm>
            <a:prstGeom prst="rect">
              <a:avLst/>
            </a:prstGeom>
          </p:spPr>
          <p:txBody>
            <a:bodyPr vert="horz" wrap="square" lIns="0" tIns="10001" rIns="0" bIns="0" rtlCol="0">
              <a:spAutoFit/>
            </a:bodyPr>
            <a:lstStyle/>
            <a:p>
              <a:pPr marL="9525" defTabSz="457200">
                <a:spcBef>
                  <a:spcPts val="79"/>
                </a:spcBef>
              </a:pPr>
              <a:r>
                <a:rPr sz="1013" b="1" kern="0">
                  <a:solidFill>
                    <a:srgbClr val="234061"/>
                  </a:solidFill>
                  <a:latin typeface="Arial"/>
                  <a:cs typeface="Arial"/>
                </a:rPr>
                <a:t>In</a:t>
              </a:r>
              <a:r>
                <a:rPr sz="1013" b="1" kern="0" spc="-11">
                  <a:solidFill>
                    <a:srgbClr val="234061"/>
                  </a:solidFill>
                  <a:latin typeface="Arial"/>
                  <a:cs typeface="Arial"/>
                </a:rPr>
                <a:t> </a:t>
              </a:r>
              <a:r>
                <a:rPr sz="1013" b="1" kern="0" spc="-15">
                  <a:solidFill>
                    <a:srgbClr val="234061"/>
                  </a:solidFill>
                  <a:latin typeface="Arial"/>
                  <a:cs typeface="Arial"/>
                </a:rPr>
                <a:t>1995</a:t>
              </a:r>
              <a:endParaRPr sz="1013" kern="0">
                <a:solidFill>
                  <a:sysClr val="windowText" lastClr="000000"/>
                </a:solidFill>
                <a:latin typeface="Arial"/>
                <a:cs typeface="Arial"/>
              </a:endParaRPr>
            </a:p>
          </p:txBody>
        </p:sp>
        <p:grpSp>
          <p:nvGrpSpPr>
            <p:cNvPr id="13" name="object 13"/>
            <p:cNvGrpSpPr/>
            <p:nvPr/>
          </p:nvGrpSpPr>
          <p:grpSpPr>
            <a:xfrm>
              <a:off x="3661803" y="2150699"/>
              <a:ext cx="604361" cy="607695"/>
              <a:chOff x="1326399" y="1724596"/>
              <a:chExt cx="805815" cy="810260"/>
            </a:xfrm>
          </p:grpSpPr>
          <p:sp>
            <p:nvSpPr>
              <p:cNvPr id="14" name="object 14"/>
              <p:cNvSpPr/>
              <p:nvPr/>
            </p:nvSpPr>
            <p:spPr>
              <a:xfrm>
                <a:off x="1731263" y="1729358"/>
                <a:ext cx="400685" cy="724535"/>
              </a:xfrm>
              <a:custGeom>
                <a:avLst/>
                <a:gdLst/>
                <a:ahLst/>
                <a:cxnLst/>
                <a:rect l="l" t="t" r="r" b="b"/>
                <a:pathLst>
                  <a:path w="400685" h="724535">
                    <a:moveTo>
                      <a:pt x="0" y="0"/>
                    </a:moveTo>
                    <a:lnTo>
                      <a:pt x="0" y="200278"/>
                    </a:lnTo>
                    <a:lnTo>
                      <a:pt x="47017" y="205890"/>
                    </a:lnTo>
                    <a:lnTo>
                      <a:pt x="90868" y="222123"/>
                    </a:lnTo>
                    <a:lnTo>
                      <a:pt x="129766" y="248070"/>
                    </a:lnTo>
                    <a:lnTo>
                      <a:pt x="161925" y="282828"/>
                    </a:lnTo>
                    <a:lnTo>
                      <a:pt x="184642" y="323066"/>
                    </a:lnTo>
                    <a:lnTo>
                      <a:pt x="197236" y="366018"/>
                    </a:lnTo>
                    <a:lnTo>
                      <a:pt x="199970" y="409998"/>
                    </a:lnTo>
                    <a:lnTo>
                      <a:pt x="193109" y="453321"/>
                    </a:lnTo>
                    <a:lnTo>
                      <a:pt x="176918" y="494300"/>
                    </a:lnTo>
                    <a:lnTo>
                      <a:pt x="151661" y="531249"/>
                    </a:lnTo>
                    <a:lnTo>
                      <a:pt x="117602" y="562482"/>
                    </a:lnTo>
                    <a:lnTo>
                      <a:pt x="235331" y="724535"/>
                    </a:lnTo>
                    <a:lnTo>
                      <a:pt x="272215" y="694247"/>
                    </a:lnTo>
                    <a:lnTo>
                      <a:pt x="304901" y="660161"/>
                    </a:lnTo>
                    <a:lnTo>
                      <a:pt x="333166" y="622718"/>
                    </a:lnTo>
                    <a:lnTo>
                      <a:pt x="356790" y="582358"/>
                    </a:lnTo>
                    <a:lnTo>
                      <a:pt x="375550" y="539521"/>
                    </a:lnTo>
                    <a:lnTo>
                      <a:pt x="389225" y="494649"/>
                    </a:lnTo>
                    <a:lnTo>
                      <a:pt x="397592" y="448181"/>
                    </a:lnTo>
                    <a:lnTo>
                      <a:pt x="400431" y="400557"/>
                    </a:lnTo>
                    <a:lnTo>
                      <a:pt x="397736" y="353842"/>
                    </a:lnTo>
                    <a:lnTo>
                      <a:pt x="389852" y="308709"/>
                    </a:lnTo>
                    <a:lnTo>
                      <a:pt x="377081" y="265461"/>
                    </a:lnTo>
                    <a:lnTo>
                      <a:pt x="359722" y="224397"/>
                    </a:lnTo>
                    <a:lnTo>
                      <a:pt x="338077" y="185818"/>
                    </a:lnTo>
                    <a:lnTo>
                      <a:pt x="312446" y="150024"/>
                    </a:lnTo>
                    <a:lnTo>
                      <a:pt x="283130" y="117316"/>
                    </a:lnTo>
                    <a:lnTo>
                      <a:pt x="250430" y="87994"/>
                    </a:lnTo>
                    <a:lnTo>
                      <a:pt x="214646" y="62359"/>
                    </a:lnTo>
                    <a:lnTo>
                      <a:pt x="176079" y="40711"/>
                    </a:lnTo>
                    <a:lnTo>
                      <a:pt x="135031" y="23350"/>
                    </a:lnTo>
                    <a:lnTo>
                      <a:pt x="91801" y="10578"/>
                    </a:lnTo>
                    <a:lnTo>
                      <a:pt x="46690" y="2694"/>
                    </a:lnTo>
                    <a:lnTo>
                      <a:pt x="0" y="0"/>
                    </a:lnTo>
                    <a:close/>
                  </a:path>
                </a:pathLst>
              </a:custGeom>
              <a:solidFill>
                <a:srgbClr val="008000"/>
              </a:solidFill>
            </p:spPr>
            <p:txBody>
              <a:bodyPr wrap="square" lIns="0" tIns="0" rIns="0" bIns="0" rtlCol="0"/>
              <a:lstStyle/>
              <a:p>
                <a:pPr defTabSz="457200"/>
                <a:endParaRPr sz="1350" kern="0">
                  <a:solidFill>
                    <a:sysClr val="windowText" lastClr="000000"/>
                  </a:solidFill>
                  <a:latin typeface="Calibri" panose="020F0502020204030204"/>
                </a:endParaRPr>
              </a:p>
            </p:txBody>
          </p:sp>
          <p:sp>
            <p:nvSpPr>
              <p:cNvPr id="15" name="object 15"/>
              <p:cNvSpPr/>
              <p:nvPr/>
            </p:nvSpPr>
            <p:spPr>
              <a:xfrm>
                <a:off x="1331162" y="1729358"/>
                <a:ext cx="635635" cy="800735"/>
              </a:xfrm>
              <a:custGeom>
                <a:avLst/>
                <a:gdLst/>
                <a:ahLst/>
                <a:cxnLst/>
                <a:rect l="l" t="t" r="r" b="b"/>
                <a:pathLst>
                  <a:path w="635635" h="800735">
                    <a:moveTo>
                      <a:pt x="400101" y="0"/>
                    </a:moveTo>
                    <a:lnTo>
                      <a:pt x="349706" y="3185"/>
                    </a:lnTo>
                    <a:lnTo>
                      <a:pt x="300395" y="12618"/>
                    </a:lnTo>
                    <a:lnTo>
                      <a:pt x="252737" y="28117"/>
                    </a:lnTo>
                    <a:lnTo>
                      <a:pt x="207297" y="49499"/>
                    </a:lnTo>
                    <a:lnTo>
                      <a:pt x="164643" y="76580"/>
                    </a:lnTo>
                    <a:lnTo>
                      <a:pt x="128442" y="106195"/>
                    </a:lnTo>
                    <a:lnTo>
                      <a:pt x="96571" y="139080"/>
                    </a:lnTo>
                    <a:lnTo>
                      <a:pt x="69098" y="174814"/>
                    </a:lnTo>
                    <a:lnTo>
                      <a:pt x="46088" y="212978"/>
                    </a:lnTo>
                    <a:lnTo>
                      <a:pt x="27606" y="253153"/>
                    </a:lnTo>
                    <a:lnTo>
                      <a:pt x="13721" y="294917"/>
                    </a:lnTo>
                    <a:lnTo>
                      <a:pt x="4496" y="337851"/>
                    </a:lnTo>
                    <a:lnTo>
                      <a:pt x="0" y="381536"/>
                    </a:lnTo>
                    <a:lnTo>
                      <a:pt x="296" y="425551"/>
                    </a:lnTo>
                    <a:lnTo>
                      <a:pt x="5453" y="469477"/>
                    </a:lnTo>
                    <a:lnTo>
                      <a:pt x="15535" y="512894"/>
                    </a:lnTo>
                    <a:lnTo>
                      <a:pt x="30609" y="555381"/>
                    </a:lnTo>
                    <a:lnTo>
                      <a:pt x="50741" y="596519"/>
                    </a:lnTo>
                    <a:lnTo>
                      <a:pt x="75997" y="635888"/>
                    </a:lnTo>
                    <a:lnTo>
                      <a:pt x="105638" y="672092"/>
                    </a:lnTo>
                    <a:lnTo>
                      <a:pt x="138544" y="703967"/>
                    </a:lnTo>
                    <a:lnTo>
                      <a:pt x="174297" y="731448"/>
                    </a:lnTo>
                    <a:lnTo>
                      <a:pt x="212476" y="754467"/>
                    </a:lnTo>
                    <a:lnTo>
                      <a:pt x="252663" y="772957"/>
                    </a:lnTo>
                    <a:lnTo>
                      <a:pt x="294437" y="786851"/>
                    </a:lnTo>
                    <a:lnTo>
                      <a:pt x="337379" y="796083"/>
                    </a:lnTo>
                    <a:lnTo>
                      <a:pt x="381070" y="800586"/>
                    </a:lnTo>
                    <a:lnTo>
                      <a:pt x="425089" y="800292"/>
                    </a:lnTo>
                    <a:lnTo>
                      <a:pt x="469018" y="795135"/>
                    </a:lnTo>
                    <a:lnTo>
                      <a:pt x="512436" y="785047"/>
                    </a:lnTo>
                    <a:lnTo>
                      <a:pt x="554924" y="769963"/>
                    </a:lnTo>
                    <a:lnTo>
                      <a:pt x="596063" y="749814"/>
                    </a:lnTo>
                    <a:lnTo>
                      <a:pt x="635432" y="724535"/>
                    </a:lnTo>
                    <a:lnTo>
                      <a:pt x="517703" y="562482"/>
                    </a:lnTo>
                    <a:lnTo>
                      <a:pt x="490863" y="578957"/>
                    </a:lnTo>
                    <a:lnTo>
                      <a:pt x="461950" y="590931"/>
                    </a:lnTo>
                    <a:lnTo>
                      <a:pt x="431514" y="598237"/>
                    </a:lnTo>
                    <a:lnTo>
                      <a:pt x="400101" y="600710"/>
                    </a:lnTo>
                    <a:lnTo>
                      <a:pt x="354177" y="595427"/>
                    </a:lnTo>
                    <a:lnTo>
                      <a:pt x="312021" y="580379"/>
                    </a:lnTo>
                    <a:lnTo>
                      <a:pt x="274835" y="556762"/>
                    </a:lnTo>
                    <a:lnTo>
                      <a:pt x="243820" y="525774"/>
                    </a:lnTo>
                    <a:lnTo>
                      <a:pt x="220178" y="488613"/>
                    </a:lnTo>
                    <a:lnTo>
                      <a:pt x="205112" y="446474"/>
                    </a:lnTo>
                    <a:lnTo>
                      <a:pt x="199822" y="400557"/>
                    </a:lnTo>
                    <a:lnTo>
                      <a:pt x="205112" y="354633"/>
                    </a:lnTo>
                    <a:lnTo>
                      <a:pt x="220178" y="312477"/>
                    </a:lnTo>
                    <a:lnTo>
                      <a:pt x="243820" y="275291"/>
                    </a:lnTo>
                    <a:lnTo>
                      <a:pt x="274835" y="244276"/>
                    </a:lnTo>
                    <a:lnTo>
                      <a:pt x="312021" y="220634"/>
                    </a:lnTo>
                    <a:lnTo>
                      <a:pt x="354177" y="205568"/>
                    </a:lnTo>
                    <a:lnTo>
                      <a:pt x="400101" y="200278"/>
                    </a:lnTo>
                    <a:lnTo>
                      <a:pt x="400101" y="0"/>
                    </a:lnTo>
                    <a:close/>
                  </a:path>
                </a:pathLst>
              </a:custGeom>
              <a:solidFill>
                <a:srgbClr val="25283E">
                  <a:alpha val="19999"/>
                </a:srgbClr>
              </a:solidFill>
            </p:spPr>
            <p:txBody>
              <a:bodyPr wrap="square" lIns="0" tIns="0" rIns="0" bIns="0" rtlCol="0"/>
              <a:lstStyle/>
              <a:p>
                <a:pPr defTabSz="457200"/>
                <a:endParaRPr sz="1350" kern="0">
                  <a:solidFill>
                    <a:sysClr val="windowText" lastClr="000000"/>
                  </a:solidFill>
                  <a:latin typeface="Calibri" panose="020F0502020204030204"/>
                </a:endParaRPr>
              </a:p>
            </p:txBody>
          </p:sp>
          <p:sp>
            <p:nvSpPr>
              <p:cNvPr id="16" name="object 16"/>
              <p:cNvSpPr/>
              <p:nvPr/>
            </p:nvSpPr>
            <p:spPr>
              <a:xfrm>
                <a:off x="1331162" y="1729358"/>
                <a:ext cx="635635" cy="800735"/>
              </a:xfrm>
              <a:custGeom>
                <a:avLst/>
                <a:gdLst/>
                <a:ahLst/>
                <a:cxnLst/>
                <a:rect l="l" t="t" r="r" b="b"/>
                <a:pathLst>
                  <a:path w="635635" h="800735">
                    <a:moveTo>
                      <a:pt x="635432" y="724535"/>
                    </a:moveTo>
                    <a:lnTo>
                      <a:pt x="596063" y="749814"/>
                    </a:lnTo>
                    <a:lnTo>
                      <a:pt x="554924" y="769963"/>
                    </a:lnTo>
                    <a:lnTo>
                      <a:pt x="512436" y="785047"/>
                    </a:lnTo>
                    <a:lnTo>
                      <a:pt x="469018" y="795135"/>
                    </a:lnTo>
                    <a:lnTo>
                      <a:pt x="425089" y="800292"/>
                    </a:lnTo>
                    <a:lnTo>
                      <a:pt x="381070" y="800586"/>
                    </a:lnTo>
                    <a:lnTo>
                      <a:pt x="337379" y="796083"/>
                    </a:lnTo>
                    <a:lnTo>
                      <a:pt x="294437" y="786851"/>
                    </a:lnTo>
                    <a:lnTo>
                      <a:pt x="252663" y="772957"/>
                    </a:lnTo>
                    <a:lnTo>
                      <a:pt x="212476" y="754467"/>
                    </a:lnTo>
                    <a:lnTo>
                      <a:pt x="174297" y="731448"/>
                    </a:lnTo>
                    <a:lnTo>
                      <a:pt x="138544" y="703967"/>
                    </a:lnTo>
                    <a:lnTo>
                      <a:pt x="105638" y="672092"/>
                    </a:lnTo>
                    <a:lnTo>
                      <a:pt x="75997" y="635888"/>
                    </a:lnTo>
                    <a:lnTo>
                      <a:pt x="50741" y="596519"/>
                    </a:lnTo>
                    <a:lnTo>
                      <a:pt x="30609" y="555381"/>
                    </a:lnTo>
                    <a:lnTo>
                      <a:pt x="15535" y="512894"/>
                    </a:lnTo>
                    <a:lnTo>
                      <a:pt x="5453" y="469477"/>
                    </a:lnTo>
                    <a:lnTo>
                      <a:pt x="296" y="425551"/>
                    </a:lnTo>
                    <a:lnTo>
                      <a:pt x="0" y="381536"/>
                    </a:lnTo>
                    <a:lnTo>
                      <a:pt x="4496" y="337851"/>
                    </a:lnTo>
                    <a:lnTo>
                      <a:pt x="13721" y="294917"/>
                    </a:lnTo>
                    <a:lnTo>
                      <a:pt x="27606" y="253153"/>
                    </a:lnTo>
                    <a:lnTo>
                      <a:pt x="46088" y="212978"/>
                    </a:lnTo>
                    <a:lnTo>
                      <a:pt x="69098" y="174814"/>
                    </a:lnTo>
                    <a:lnTo>
                      <a:pt x="96571" y="139080"/>
                    </a:lnTo>
                    <a:lnTo>
                      <a:pt x="128442" y="106195"/>
                    </a:lnTo>
                    <a:lnTo>
                      <a:pt x="164643" y="76580"/>
                    </a:lnTo>
                    <a:lnTo>
                      <a:pt x="207297" y="49499"/>
                    </a:lnTo>
                    <a:lnTo>
                      <a:pt x="252737" y="28117"/>
                    </a:lnTo>
                    <a:lnTo>
                      <a:pt x="300395" y="12618"/>
                    </a:lnTo>
                    <a:lnTo>
                      <a:pt x="349706" y="3185"/>
                    </a:lnTo>
                    <a:lnTo>
                      <a:pt x="400101" y="0"/>
                    </a:lnTo>
                    <a:lnTo>
                      <a:pt x="400101" y="200278"/>
                    </a:lnTo>
                    <a:lnTo>
                      <a:pt x="354177" y="205568"/>
                    </a:lnTo>
                    <a:lnTo>
                      <a:pt x="312021" y="220634"/>
                    </a:lnTo>
                    <a:lnTo>
                      <a:pt x="274835" y="244276"/>
                    </a:lnTo>
                    <a:lnTo>
                      <a:pt x="243820" y="275291"/>
                    </a:lnTo>
                    <a:lnTo>
                      <a:pt x="220178" y="312477"/>
                    </a:lnTo>
                    <a:lnTo>
                      <a:pt x="205112" y="354633"/>
                    </a:lnTo>
                    <a:lnTo>
                      <a:pt x="199822" y="400557"/>
                    </a:lnTo>
                    <a:lnTo>
                      <a:pt x="205112" y="446474"/>
                    </a:lnTo>
                    <a:lnTo>
                      <a:pt x="220178" y="488613"/>
                    </a:lnTo>
                    <a:lnTo>
                      <a:pt x="243820" y="525774"/>
                    </a:lnTo>
                    <a:lnTo>
                      <a:pt x="274835" y="556762"/>
                    </a:lnTo>
                    <a:lnTo>
                      <a:pt x="312021" y="580379"/>
                    </a:lnTo>
                    <a:lnTo>
                      <a:pt x="354177" y="595427"/>
                    </a:lnTo>
                    <a:lnTo>
                      <a:pt x="400101" y="600710"/>
                    </a:lnTo>
                    <a:lnTo>
                      <a:pt x="431514" y="598237"/>
                    </a:lnTo>
                    <a:lnTo>
                      <a:pt x="461950" y="590931"/>
                    </a:lnTo>
                    <a:lnTo>
                      <a:pt x="490863" y="578957"/>
                    </a:lnTo>
                    <a:lnTo>
                      <a:pt x="517703" y="562482"/>
                    </a:lnTo>
                    <a:lnTo>
                      <a:pt x="635432" y="724535"/>
                    </a:lnTo>
                    <a:close/>
                  </a:path>
                </a:pathLst>
              </a:custGeom>
              <a:ln w="9144">
                <a:solidFill>
                  <a:srgbClr val="FFFFFF"/>
                </a:solidFill>
              </a:ln>
            </p:spPr>
            <p:txBody>
              <a:bodyPr wrap="square" lIns="0" tIns="0" rIns="0" bIns="0" rtlCol="0"/>
              <a:lstStyle/>
              <a:p>
                <a:pPr defTabSz="457200"/>
                <a:endParaRPr sz="1350" kern="0">
                  <a:solidFill>
                    <a:sysClr val="windowText" lastClr="000000"/>
                  </a:solidFill>
                  <a:latin typeface="Calibri" panose="020F0502020204030204"/>
                </a:endParaRPr>
              </a:p>
            </p:txBody>
          </p:sp>
        </p:grpSp>
        <p:sp>
          <p:nvSpPr>
            <p:cNvPr id="17" name="object 17"/>
            <p:cNvSpPr txBox="1"/>
            <p:nvPr/>
          </p:nvSpPr>
          <p:spPr>
            <a:xfrm>
              <a:off x="3838861" y="2375918"/>
              <a:ext cx="258128" cy="154915"/>
            </a:xfrm>
            <a:prstGeom prst="rect">
              <a:avLst/>
            </a:prstGeom>
          </p:spPr>
          <p:txBody>
            <a:bodyPr vert="horz" wrap="square" lIns="0" tIns="10478" rIns="0" bIns="0" rtlCol="0">
              <a:spAutoFit/>
            </a:bodyPr>
            <a:lstStyle/>
            <a:p>
              <a:pPr marL="9525" defTabSz="457200">
                <a:spcBef>
                  <a:spcPts val="83"/>
                </a:spcBef>
              </a:pPr>
              <a:r>
                <a:rPr sz="938" b="1" kern="0" spc="-19">
                  <a:solidFill>
                    <a:srgbClr val="273013"/>
                  </a:solidFill>
                  <a:latin typeface="Arial"/>
                  <a:cs typeface="Arial"/>
                </a:rPr>
                <a:t>40%</a:t>
              </a:r>
              <a:endParaRPr sz="938" kern="0">
                <a:solidFill>
                  <a:sysClr val="windowText" lastClr="000000"/>
                </a:solidFill>
                <a:latin typeface="Arial"/>
                <a:cs typeface="Arial"/>
              </a:endParaRPr>
            </a:p>
          </p:txBody>
        </p:sp>
        <p:sp>
          <p:nvSpPr>
            <p:cNvPr id="18" name="object 18"/>
            <p:cNvSpPr txBox="1"/>
            <p:nvPr/>
          </p:nvSpPr>
          <p:spPr>
            <a:xfrm>
              <a:off x="3223542" y="2046925"/>
              <a:ext cx="698183" cy="110191"/>
            </a:xfrm>
            <a:prstGeom prst="rect">
              <a:avLst/>
            </a:prstGeom>
          </p:spPr>
          <p:txBody>
            <a:bodyPr vert="horz" wrap="square" lIns="0" tIns="11906" rIns="0" bIns="0" rtlCol="0">
              <a:spAutoFit/>
            </a:bodyPr>
            <a:lstStyle/>
            <a:p>
              <a:pPr marL="9525" defTabSz="457200">
                <a:spcBef>
                  <a:spcPts val="94"/>
                </a:spcBef>
              </a:pPr>
              <a:r>
                <a:rPr sz="638" i="1" kern="0">
                  <a:solidFill>
                    <a:sysClr val="windowText" lastClr="000000"/>
                  </a:solidFill>
                  <a:latin typeface="Arial"/>
                  <a:cs typeface="Arial"/>
                </a:rPr>
                <a:t>Youth</a:t>
              </a:r>
              <a:r>
                <a:rPr sz="638" i="1" kern="0" spc="26">
                  <a:solidFill>
                    <a:sysClr val="windowText" lastClr="000000"/>
                  </a:solidFill>
                  <a:latin typeface="Arial"/>
                  <a:cs typeface="Arial"/>
                </a:rPr>
                <a:t> </a:t>
              </a:r>
              <a:r>
                <a:rPr sz="638" i="1" kern="0">
                  <a:solidFill>
                    <a:sysClr val="windowText" lastClr="000000"/>
                  </a:solidFill>
                  <a:latin typeface="Arial"/>
                  <a:cs typeface="Arial"/>
                </a:rPr>
                <a:t>ages</a:t>
              </a:r>
              <a:r>
                <a:rPr sz="638" i="1" kern="0" spc="41">
                  <a:solidFill>
                    <a:sysClr val="windowText" lastClr="000000"/>
                  </a:solidFill>
                  <a:latin typeface="Arial"/>
                  <a:cs typeface="Arial"/>
                </a:rPr>
                <a:t> </a:t>
              </a:r>
              <a:r>
                <a:rPr sz="638" i="1" kern="0" spc="-8">
                  <a:solidFill>
                    <a:sysClr val="windowText" lastClr="000000"/>
                  </a:solidFill>
                  <a:latin typeface="Arial"/>
                  <a:cs typeface="Arial"/>
                </a:rPr>
                <a:t>16–24</a:t>
              </a:r>
              <a:endParaRPr sz="638" kern="0">
                <a:solidFill>
                  <a:sysClr val="windowText" lastClr="000000"/>
                </a:solidFill>
                <a:latin typeface="Arial"/>
                <a:cs typeface="Arial"/>
              </a:endParaRPr>
            </a:p>
          </p:txBody>
        </p:sp>
        <p:sp>
          <p:nvSpPr>
            <p:cNvPr id="35" name="object 35"/>
            <p:cNvSpPr txBox="1"/>
            <p:nvPr/>
          </p:nvSpPr>
          <p:spPr>
            <a:xfrm>
              <a:off x="4884708" y="2798636"/>
              <a:ext cx="456724" cy="165975"/>
            </a:xfrm>
            <a:prstGeom prst="rect">
              <a:avLst/>
            </a:prstGeom>
          </p:spPr>
          <p:txBody>
            <a:bodyPr vert="horz" wrap="square" lIns="0" tIns="10001" rIns="0" bIns="0" rtlCol="0">
              <a:spAutoFit/>
            </a:bodyPr>
            <a:lstStyle/>
            <a:p>
              <a:pPr marL="9525" defTabSz="457200">
                <a:spcBef>
                  <a:spcPts val="79"/>
                </a:spcBef>
              </a:pPr>
              <a:r>
                <a:rPr sz="1013" b="1" kern="0">
                  <a:solidFill>
                    <a:srgbClr val="234061"/>
                  </a:solidFill>
                  <a:latin typeface="Arial"/>
                  <a:cs typeface="Arial"/>
                </a:rPr>
                <a:t>In</a:t>
              </a:r>
              <a:r>
                <a:rPr sz="1013" b="1" kern="0" spc="-11">
                  <a:solidFill>
                    <a:srgbClr val="234061"/>
                  </a:solidFill>
                  <a:latin typeface="Arial"/>
                  <a:cs typeface="Arial"/>
                </a:rPr>
                <a:t> </a:t>
              </a:r>
              <a:r>
                <a:rPr sz="1013" b="1" kern="0" spc="-15">
                  <a:solidFill>
                    <a:srgbClr val="234061"/>
                  </a:solidFill>
                  <a:latin typeface="Arial"/>
                  <a:cs typeface="Arial"/>
                </a:rPr>
                <a:t>2022</a:t>
              </a:r>
              <a:endParaRPr sz="1013" kern="0">
                <a:solidFill>
                  <a:sysClr val="windowText" lastClr="000000"/>
                </a:solidFill>
                <a:latin typeface="Arial"/>
                <a:cs typeface="Arial"/>
              </a:endParaRPr>
            </a:p>
          </p:txBody>
        </p:sp>
        <p:grpSp>
          <p:nvGrpSpPr>
            <p:cNvPr id="36" name="object 36"/>
            <p:cNvGrpSpPr/>
            <p:nvPr/>
          </p:nvGrpSpPr>
          <p:grpSpPr>
            <a:xfrm>
              <a:off x="4814618" y="2163604"/>
              <a:ext cx="581501" cy="581978"/>
              <a:chOff x="2863486" y="1741804"/>
              <a:chExt cx="775335" cy="775970"/>
            </a:xfrm>
          </p:grpSpPr>
          <p:sp>
            <p:nvSpPr>
              <p:cNvPr id="37" name="object 37"/>
              <p:cNvSpPr/>
              <p:nvPr/>
            </p:nvSpPr>
            <p:spPr>
              <a:xfrm>
                <a:off x="3250945" y="1741804"/>
                <a:ext cx="273685" cy="250825"/>
              </a:xfrm>
              <a:custGeom>
                <a:avLst/>
                <a:gdLst/>
                <a:ahLst/>
                <a:cxnLst/>
                <a:rect l="l" t="t" r="r" b="b"/>
                <a:pathLst>
                  <a:path w="273685" h="250825">
                    <a:moveTo>
                      <a:pt x="0" y="0"/>
                    </a:moveTo>
                    <a:lnTo>
                      <a:pt x="0" y="194056"/>
                    </a:lnTo>
                    <a:lnTo>
                      <a:pt x="37911" y="197796"/>
                    </a:lnTo>
                    <a:lnTo>
                      <a:pt x="74025" y="208740"/>
                    </a:lnTo>
                    <a:lnTo>
                      <a:pt x="107352" y="226470"/>
                    </a:lnTo>
                    <a:lnTo>
                      <a:pt x="136906" y="250571"/>
                    </a:lnTo>
                    <a:lnTo>
                      <a:pt x="273684" y="113030"/>
                    </a:lnTo>
                    <a:lnTo>
                      <a:pt x="235314" y="79521"/>
                    </a:lnTo>
                    <a:lnTo>
                      <a:pt x="193246" y="51552"/>
                    </a:lnTo>
                    <a:lnTo>
                      <a:pt x="148081" y="29368"/>
                    </a:lnTo>
                    <a:lnTo>
                      <a:pt x="100419" y="13217"/>
                    </a:lnTo>
                    <a:lnTo>
                      <a:pt x="50858" y="3345"/>
                    </a:lnTo>
                    <a:lnTo>
                      <a:pt x="0" y="0"/>
                    </a:lnTo>
                    <a:close/>
                  </a:path>
                </a:pathLst>
              </a:custGeom>
              <a:solidFill>
                <a:srgbClr val="008000"/>
              </a:solidFill>
            </p:spPr>
            <p:txBody>
              <a:bodyPr wrap="square" lIns="0" tIns="0" rIns="0" bIns="0" rtlCol="0"/>
              <a:lstStyle/>
              <a:p>
                <a:pPr defTabSz="457200"/>
                <a:endParaRPr sz="1350" kern="0">
                  <a:solidFill>
                    <a:sysClr val="windowText" lastClr="000000"/>
                  </a:solidFill>
                  <a:latin typeface="Calibri" panose="020F0502020204030204"/>
                </a:endParaRPr>
              </a:p>
            </p:txBody>
          </p:sp>
          <p:sp>
            <p:nvSpPr>
              <p:cNvPr id="38" name="object 38"/>
              <p:cNvSpPr/>
              <p:nvPr/>
            </p:nvSpPr>
            <p:spPr>
              <a:xfrm>
                <a:off x="2863486" y="1741804"/>
                <a:ext cx="775335" cy="775970"/>
              </a:xfrm>
              <a:custGeom>
                <a:avLst/>
                <a:gdLst/>
                <a:ahLst/>
                <a:cxnLst/>
                <a:rect l="l" t="t" r="r" b="b"/>
                <a:pathLst>
                  <a:path w="775335" h="775969">
                    <a:moveTo>
                      <a:pt x="387459" y="0"/>
                    </a:moveTo>
                    <a:lnTo>
                      <a:pt x="336294" y="3386"/>
                    </a:lnTo>
                    <a:lnTo>
                      <a:pt x="286451" y="13377"/>
                    </a:lnTo>
                    <a:lnTo>
                      <a:pt x="238535" y="29717"/>
                    </a:lnTo>
                    <a:lnTo>
                      <a:pt x="193149" y="52154"/>
                    </a:lnTo>
                    <a:lnTo>
                      <a:pt x="150895" y="80433"/>
                    </a:lnTo>
                    <a:lnTo>
                      <a:pt x="112377" y="114300"/>
                    </a:lnTo>
                    <a:lnTo>
                      <a:pt x="80192" y="150932"/>
                    </a:lnTo>
                    <a:lnTo>
                      <a:pt x="53391" y="190381"/>
                    </a:lnTo>
                    <a:lnTo>
                      <a:pt x="31971" y="232134"/>
                    </a:lnTo>
                    <a:lnTo>
                      <a:pt x="15933" y="275674"/>
                    </a:lnTo>
                    <a:lnTo>
                      <a:pt x="5276" y="320487"/>
                    </a:lnTo>
                    <a:lnTo>
                      <a:pt x="0" y="366059"/>
                    </a:lnTo>
                    <a:lnTo>
                      <a:pt x="102" y="411875"/>
                    </a:lnTo>
                    <a:lnTo>
                      <a:pt x="5583" y="457420"/>
                    </a:lnTo>
                    <a:lnTo>
                      <a:pt x="16443" y="502179"/>
                    </a:lnTo>
                    <a:lnTo>
                      <a:pt x="32679" y="545638"/>
                    </a:lnTo>
                    <a:lnTo>
                      <a:pt x="54293" y="587282"/>
                    </a:lnTo>
                    <a:lnTo>
                      <a:pt x="81282" y="626597"/>
                    </a:lnTo>
                    <a:lnTo>
                      <a:pt x="113647" y="663067"/>
                    </a:lnTo>
                    <a:lnTo>
                      <a:pt x="150279" y="695276"/>
                    </a:lnTo>
                    <a:lnTo>
                      <a:pt x="189728" y="722095"/>
                    </a:lnTo>
                    <a:lnTo>
                      <a:pt x="231481" y="743524"/>
                    </a:lnTo>
                    <a:lnTo>
                      <a:pt x="275021" y="759566"/>
                    </a:lnTo>
                    <a:lnTo>
                      <a:pt x="319834" y="770222"/>
                    </a:lnTo>
                    <a:lnTo>
                      <a:pt x="365406" y="775495"/>
                    </a:lnTo>
                    <a:lnTo>
                      <a:pt x="411222" y="775385"/>
                    </a:lnTo>
                    <a:lnTo>
                      <a:pt x="456767" y="769894"/>
                    </a:lnTo>
                    <a:lnTo>
                      <a:pt x="501526" y="759025"/>
                    </a:lnTo>
                    <a:lnTo>
                      <a:pt x="544985" y="742779"/>
                    </a:lnTo>
                    <a:lnTo>
                      <a:pt x="586629" y="721158"/>
                    </a:lnTo>
                    <a:lnTo>
                      <a:pt x="625944" y="694163"/>
                    </a:lnTo>
                    <a:lnTo>
                      <a:pt x="662414" y="661797"/>
                    </a:lnTo>
                    <a:lnTo>
                      <a:pt x="694623" y="625166"/>
                    </a:lnTo>
                    <a:lnTo>
                      <a:pt x="721442" y="585722"/>
                    </a:lnTo>
                    <a:lnTo>
                      <a:pt x="742871" y="543978"/>
                    </a:lnTo>
                    <a:lnTo>
                      <a:pt x="758913" y="500447"/>
                    </a:lnTo>
                    <a:lnTo>
                      <a:pt x="769569" y="455643"/>
                    </a:lnTo>
                    <a:lnTo>
                      <a:pt x="774842" y="410081"/>
                    </a:lnTo>
                    <a:lnTo>
                      <a:pt x="774732" y="364272"/>
                    </a:lnTo>
                    <a:lnTo>
                      <a:pt x="769242" y="318732"/>
                    </a:lnTo>
                    <a:lnTo>
                      <a:pt x="758373" y="273973"/>
                    </a:lnTo>
                    <a:lnTo>
                      <a:pt x="742127" y="230510"/>
                    </a:lnTo>
                    <a:lnTo>
                      <a:pt x="720505" y="188856"/>
                    </a:lnTo>
                    <a:lnTo>
                      <a:pt x="693510" y="149524"/>
                    </a:lnTo>
                    <a:lnTo>
                      <a:pt x="661144" y="113030"/>
                    </a:lnTo>
                    <a:lnTo>
                      <a:pt x="524365" y="250571"/>
                    </a:lnTo>
                    <a:lnTo>
                      <a:pt x="548725" y="280169"/>
                    </a:lnTo>
                    <a:lnTo>
                      <a:pt x="566656" y="313626"/>
                    </a:lnTo>
                    <a:lnTo>
                      <a:pt x="577728" y="349940"/>
                    </a:lnTo>
                    <a:lnTo>
                      <a:pt x="581515" y="388112"/>
                    </a:lnTo>
                    <a:lnTo>
                      <a:pt x="576390" y="432604"/>
                    </a:lnTo>
                    <a:lnTo>
                      <a:pt x="561793" y="473433"/>
                    </a:lnTo>
                    <a:lnTo>
                      <a:pt x="538887" y="509439"/>
                    </a:lnTo>
                    <a:lnTo>
                      <a:pt x="508837" y="539463"/>
                    </a:lnTo>
                    <a:lnTo>
                      <a:pt x="472806" y="562344"/>
                    </a:lnTo>
                    <a:lnTo>
                      <a:pt x="431958" y="576923"/>
                    </a:lnTo>
                    <a:lnTo>
                      <a:pt x="387459" y="582041"/>
                    </a:lnTo>
                    <a:lnTo>
                      <a:pt x="342959" y="576923"/>
                    </a:lnTo>
                    <a:lnTo>
                      <a:pt x="302112" y="562344"/>
                    </a:lnTo>
                    <a:lnTo>
                      <a:pt x="266081" y="539463"/>
                    </a:lnTo>
                    <a:lnTo>
                      <a:pt x="236030" y="509439"/>
                    </a:lnTo>
                    <a:lnTo>
                      <a:pt x="213124" y="473433"/>
                    </a:lnTo>
                    <a:lnTo>
                      <a:pt x="198527" y="432604"/>
                    </a:lnTo>
                    <a:lnTo>
                      <a:pt x="193403" y="388112"/>
                    </a:lnTo>
                    <a:lnTo>
                      <a:pt x="198527" y="343612"/>
                    </a:lnTo>
                    <a:lnTo>
                      <a:pt x="213124" y="302765"/>
                    </a:lnTo>
                    <a:lnTo>
                      <a:pt x="236030" y="266734"/>
                    </a:lnTo>
                    <a:lnTo>
                      <a:pt x="266081" y="236683"/>
                    </a:lnTo>
                    <a:lnTo>
                      <a:pt x="302112" y="213777"/>
                    </a:lnTo>
                    <a:lnTo>
                      <a:pt x="342959" y="199180"/>
                    </a:lnTo>
                    <a:lnTo>
                      <a:pt x="387459" y="194056"/>
                    </a:lnTo>
                    <a:lnTo>
                      <a:pt x="387459" y="0"/>
                    </a:lnTo>
                    <a:close/>
                  </a:path>
                </a:pathLst>
              </a:custGeom>
              <a:solidFill>
                <a:srgbClr val="25283E">
                  <a:alpha val="19999"/>
                </a:srgbClr>
              </a:solidFill>
            </p:spPr>
            <p:txBody>
              <a:bodyPr wrap="square" lIns="0" tIns="0" rIns="0" bIns="0" rtlCol="0"/>
              <a:lstStyle/>
              <a:p>
                <a:pPr defTabSz="457200"/>
                <a:endParaRPr sz="1350" kern="0">
                  <a:solidFill>
                    <a:sysClr val="windowText" lastClr="000000"/>
                  </a:solidFill>
                  <a:latin typeface="Calibri" panose="020F0502020204030204"/>
                </a:endParaRPr>
              </a:p>
            </p:txBody>
          </p:sp>
        </p:grpSp>
        <p:sp>
          <p:nvSpPr>
            <p:cNvPr id="39" name="object 39"/>
            <p:cNvSpPr txBox="1"/>
            <p:nvPr/>
          </p:nvSpPr>
          <p:spPr>
            <a:xfrm>
              <a:off x="4986718" y="2379346"/>
              <a:ext cx="258128" cy="154915"/>
            </a:xfrm>
            <a:prstGeom prst="rect">
              <a:avLst/>
            </a:prstGeom>
          </p:spPr>
          <p:txBody>
            <a:bodyPr vert="horz" wrap="square" lIns="0" tIns="10478" rIns="0" bIns="0" rtlCol="0">
              <a:spAutoFit/>
            </a:bodyPr>
            <a:lstStyle/>
            <a:p>
              <a:pPr marL="9525" defTabSz="457200">
                <a:spcBef>
                  <a:spcPts val="83"/>
                </a:spcBef>
              </a:pPr>
              <a:r>
                <a:rPr sz="938" b="1" kern="0" spc="-19">
                  <a:solidFill>
                    <a:srgbClr val="273013"/>
                  </a:solidFill>
                  <a:latin typeface="Arial"/>
                  <a:cs typeface="Arial"/>
                </a:rPr>
                <a:t>13%</a:t>
              </a:r>
              <a:endParaRPr sz="938" kern="0">
                <a:solidFill>
                  <a:sysClr val="windowText" lastClr="000000"/>
                </a:solidFill>
                <a:latin typeface="Arial"/>
                <a:cs typeface="Arial"/>
              </a:endParaRPr>
            </a:p>
          </p:txBody>
        </p:sp>
        <p:grpSp>
          <p:nvGrpSpPr>
            <p:cNvPr id="26" name="Group 25">
              <a:extLst>
                <a:ext uri="{FF2B5EF4-FFF2-40B4-BE49-F238E27FC236}">
                  <a16:creationId xmlns:a16="http://schemas.microsoft.com/office/drawing/2014/main" id="{B6B47583-2527-B465-EF46-3940CED89768}"/>
                </a:ext>
              </a:extLst>
            </p:cNvPr>
            <p:cNvGrpSpPr/>
            <p:nvPr/>
          </p:nvGrpSpPr>
          <p:grpSpPr>
            <a:xfrm>
              <a:off x="3116022" y="1620081"/>
              <a:ext cx="2970848" cy="420053"/>
              <a:chOff x="3116022" y="1620081"/>
              <a:chExt cx="2970848" cy="420053"/>
            </a:xfrm>
          </p:grpSpPr>
          <p:pic>
            <p:nvPicPr>
              <p:cNvPr id="25" name="object 42">
                <a:extLst>
                  <a:ext uri="{FF2B5EF4-FFF2-40B4-BE49-F238E27FC236}">
                    <a16:creationId xmlns:a16="http://schemas.microsoft.com/office/drawing/2014/main" id="{A4149D09-15E8-6151-FB98-989511417436}"/>
                  </a:ext>
                </a:extLst>
              </p:cNvPr>
              <p:cNvPicPr/>
              <p:nvPr/>
            </p:nvPicPr>
            <p:blipFill>
              <a:blip r:embed="rId2" cstate="print"/>
              <a:stretch>
                <a:fillRect/>
              </a:stretch>
            </p:blipFill>
            <p:spPr>
              <a:xfrm>
                <a:off x="3116022" y="1620081"/>
                <a:ext cx="2970848" cy="420053"/>
              </a:xfrm>
              <a:prstGeom prst="rect">
                <a:avLst/>
              </a:prstGeom>
            </p:spPr>
          </p:pic>
          <p:sp>
            <p:nvSpPr>
              <p:cNvPr id="10" name="object 10"/>
              <p:cNvSpPr txBox="1"/>
              <p:nvPr/>
            </p:nvSpPr>
            <p:spPr>
              <a:xfrm>
                <a:off x="3267393" y="1698119"/>
                <a:ext cx="2655094" cy="154915"/>
              </a:xfrm>
              <a:prstGeom prst="rect">
                <a:avLst/>
              </a:prstGeom>
            </p:spPr>
            <p:txBody>
              <a:bodyPr vert="horz" wrap="square" lIns="0" tIns="10478" rIns="0" bIns="0" rtlCol="0">
                <a:spAutoFit/>
              </a:bodyPr>
              <a:lstStyle/>
              <a:p>
                <a:pPr marL="9525" defTabSz="457200">
                  <a:spcBef>
                    <a:spcPts val="83"/>
                  </a:spcBef>
                </a:pPr>
                <a:r>
                  <a:rPr sz="938" b="1" kern="0" dirty="0">
                    <a:solidFill>
                      <a:srgbClr val="FFFFFF"/>
                    </a:solidFill>
                    <a:latin typeface="Arial"/>
                    <a:cs typeface="Arial"/>
                  </a:rPr>
                  <a:t>Proportion of</a:t>
                </a:r>
                <a:r>
                  <a:rPr sz="938" b="1" kern="0" spc="-19" dirty="0">
                    <a:solidFill>
                      <a:srgbClr val="FFFFFF"/>
                    </a:solidFill>
                    <a:latin typeface="Arial"/>
                    <a:cs typeface="Arial"/>
                  </a:rPr>
                  <a:t> </a:t>
                </a:r>
                <a:r>
                  <a:rPr sz="938" b="1" kern="0" dirty="0">
                    <a:solidFill>
                      <a:srgbClr val="FFFFFF"/>
                    </a:solidFill>
                    <a:latin typeface="Arial"/>
                    <a:cs typeface="Arial"/>
                  </a:rPr>
                  <a:t>Youth with</a:t>
                </a:r>
                <a:r>
                  <a:rPr sz="938" b="1" kern="0" spc="-15" dirty="0">
                    <a:solidFill>
                      <a:srgbClr val="FFFFFF"/>
                    </a:solidFill>
                    <a:latin typeface="Arial"/>
                    <a:cs typeface="Arial"/>
                  </a:rPr>
                  <a:t> </a:t>
                </a:r>
                <a:r>
                  <a:rPr sz="938" b="1" kern="0" dirty="0">
                    <a:solidFill>
                      <a:srgbClr val="FFFFFF"/>
                    </a:solidFill>
                    <a:latin typeface="Arial"/>
                    <a:cs typeface="Arial"/>
                  </a:rPr>
                  <a:t>a</a:t>
                </a:r>
                <a:r>
                  <a:rPr sz="938" b="1" kern="0" spc="-11" dirty="0">
                    <a:solidFill>
                      <a:srgbClr val="FFFFFF"/>
                    </a:solidFill>
                    <a:latin typeface="Arial"/>
                    <a:cs typeface="Arial"/>
                  </a:rPr>
                  <a:t> </a:t>
                </a:r>
                <a:r>
                  <a:rPr sz="938" b="1" kern="0" dirty="0">
                    <a:solidFill>
                      <a:srgbClr val="FFFFFF"/>
                    </a:solidFill>
                    <a:latin typeface="Arial"/>
                    <a:cs typeface="Arial"/>
                  </a:rPr>
                  <a:t>Parent</a:t>
                </a:r>
                <a:r>
                  <a:rPr sz="938" b="1" kern="0" spc="4" dirty="0">
                    <a:solidFill>
                      <a:srgbClr val="FFFFFF"/>
                    </a:solidFill>
                    <a:latin typeface="Arial"/>
                    <a:cs typeface="Arial"/>
                  </a:rPr>
                  <a:t> </a:t>
                </a:r>
                <a:r>
                  <a:rPr sz="938" b="1" kern="0" dirty="0">
                    <a:solidFill>
                      <a:srgbClr val="FFFFFF"/>
                    </a:solidFill>
                    <a:latin typeface="Arial"/>
                    <a:cs typeface="Arial"/>
                  </a:rPr>
                  <a:t>W</a:t>
                </a:r>
                <a:r>
                  <a:rPr lang="en-US" sz="938" b="1" kern="0" dirty="0">
                    <a:solidFill>
                      <a:srgbClr val="FFFFFF"/>
                    </a:solidFill>
                    <a:latin typeface="Arial"/>
                    <a:cs typeface="Arial"/>
                  </a:rPr>
                  <a:t>ho</a:t>
                </a:r>
                <a:r>
                  <a:rPr lang="en-US" sz="938" b="1" kern="0" spc="-4" dirty="0">
                    <a:solidFill>
                      <a:srgbClr val="FFFFFF"/>
                    </a:solidFill>
                    <a:latin typeface="Arial"/>
                    <a:cs typeface="Arial"/>
                  </a:rPr>
                  <a:t> </a:t>
                </a:r>
                <a:r>
                  <a:rPr lang="en-US" sz="938" b="1" kern="0" spc="-8" dirty="0">
                    <a:solidFill>
                      <a:srgbClr val="FFFFFF"/>
                    </a:solidFill>
                    <a:latin typeface="Arial"/>
                    <a:cs typeface="Arial"/>
                  </a:rPr>
                  <a:t>Served</a:t>
                </a:r>
                <a:endParaRPr sz="938" kern="0" dirty="0">
                  <a:solidFill>
                    <a:sysClr val="windowText" lastClr="000000"/>
                  </a:solidFill>
                  <a:latin typeface="Arial"/>
                  <a:cs typeface="Arial"/>
                </a:endParaRPr>
              </a:p>
            </p:txBody>
          </p:sp>
          <p:sp>
            <p:nvSpPr>
              <p:cNvPr id="11" name="object 11"/>
              <p:cNvSpPr txBox="1"/>
              <p:nvPr/>
            </p:nvSpPr>
            <p:spPr>
              <a:xfrm>
                <a:off x="3850345" y="1843280"/>
                <a:ext cx="1491139" cy="110191"/>
              </a:xfrm>
              <a:prstGeom prst="rect">
                <a:avLst/>
              </a:prstGeom>
            </p:spPr>
            <p:txBody>
              <a:bodyPr vert="horz" wrap="square" lIns="0" tIns="11906" rIns="0" bIns="0" rtlCol="0">
                <a:spAutoFit/>
              </a:bodyPr>
              <a:lstStyle/>
              <a:p>
                <a:pPr marL="9525" defTabSz="457200">
                  <a:spcBef>
                    <a:spcPts val="94"/>
                  </a:spcBef>
                </a:pPr>
                <a:r>
                  <a:rPr sz="638" i="1" kern="0" dirty="0">
                    <a:solidFill>
                      <a:srgbClr val="FFFFFF"/>
                    </a:solidFill>
                    <a:latin typeface="Arial"/>
                    <a:cs typeface="Arial"/>
                  </a:rPr>
                  <a:t>YATS</a:t>
                </a:r>
                <a:r>
                  <a:rPr sz="638" i="1" kern="0" spc="41" dirty="0">
                    <a:solidFill>
                      <a:srgbClr val="FFFFFF"/>
                    </a:solidFill>
                    <a:latin typeface="Arial"/>
                    <a:cs typeface="Arial"/>
                  </a:rPr>
                  <a:t> </a:t>
                </a:r>
                <a:r>
                  <a:rPr sz="638" i="1" kern="0" dirty="0">
                    <a:solidFill>
                      <a:srgbClr val="FFFFFF"/>
                    </a:solidFill>
                    <a:latin typeface="Arial"/>
                    <a:cs typeface="Arial"/>
                  </a:rPr>
                  <a:t>(1995)</a:t>
                </a:r>
                <a:r>
                  <a:rPr sz="638" i="1" kern="0" spc="34" dirty="0">
                    <a:solidFill>
                      <a:srgbClr val="FFFFFF"/>
                    </a:solidFill>
                    <a:latin typeface="Arial"/>
                    <a:cs typeface="Arial"/>
                  </a:rPr>
                  <a:t> </a:t>
                </a:r>
                <a:r>
                  <a:rPr sz="638" i="1" kern="0" dirty="0">
                    <a:solidFill>
                      <a:srgbClr val="FFFFFF"/>
                    </a:solidFill>
                    <a:latin typeface="Arial"/>
                    <a:cs typeface="Arial"/>
                  </a:rPr>
                  <a:t>and</a:t>
                </a:r>
                <a:r>
                  <a:rPr sz="638" i="1" kern="0" spc="30" dirty="0">
                    <a:solidFill>
                      <a:srgbClr val="FFFFFF"/>
                    </a:solidFill>
                    <a:latin typeface="Arial"/>
                    <a:cs typeface="Arial"/>
                  </a:rPr>
                  <a:t> </a:t>
                </a:r>
                <a:r>
                  <a:rPr sz="638" i="1" kern="0" dirty="0">
                    <a:solidFill>
                      <a:srgbClr val="FFFFFF"/>
                    </a:solidFill>
                    <a:latin typeface="Arial"/>
                    <a:cs typeface="Arial"/>
                  </a:rPr>
                  <a:t>Youth</a:t>
                </a:r>
                <a:r>
                  <a:rPr sz="638" i="1" kern="0" spc="45" dirty="0">
                    <a:solidFill>
                      <a:srgbClr val="FFFFFF"/>
                    </a:solidFill>
                    <a:latin typeface="Arial"/>
                    <a:cs typeface="Arial"/>
                  </a:rPr>
                  <a:t> </a:t>
                </a:r>
                <a:r>
                  <a:rPr sz="638" i="1" kern="0" dirty="0">
                    <a:solidFill>
                      <a:srgbClr val="FFFFFF"/>
                    </a:solidFill>
                    <a:latin typeface="Arial"/>
                    <a:cs typeface="Arial"/>
                  </a:rPr>
                  <a:t>Poll</a:t>
                </a:r>
                <a:r>
                  <a:rPr sz="638" i="1" kern="0" spc="41" dirty="0">
                    <a:solidFill>
                      <a:srgbClr val="FFFFFF"/>
                    </a:solidFill>
                    <a:latin typeface="Arial"/>
                    <a:cs typeface="Arial"/>
                  </a:rPr>
                  <a:t> </a:t>
                </a:r>
                <a:r>
                  <a:rPr sz="638" i="1" kern="0" dirty="0">
                    <a:solidFill>
                      <a:srgbClr val="FFFFFF"/>
                    </a:solidFill>
                    <a:latin typeface="Arial"/>
                    <a:cs typeface="Arial"/>
                  </a:rPr>
                  <a:t>(Fall</a:t>
                </a:r>
                <a:r>
                  <a:rPr sz="638" i="1" kern="0" spc="56" dirty="0">
                    <a:solidFill>
                      <a:srgbClr val="FFFFFF"/>
                    </a:solidFill>
                    <a:latin typeface="Arial"/>
                    <a:cs typeface="Arial"/>
                  </a:rPr>
                  <a:t> </a:t>
                </a:r>
                <a:r>
                  <a:rPr sz="638" i="1" kern="0" spc="-8" dirty="0">
                    <a:solidFill>
                      <a:srgbClr val="FFFFFF"/>
                    </a:solidFill>
                    <a:latin typeface="Arial"/>
                    <a:cs typeface="Arial"/>
                  </a:rPr>
                  <a:t>2022)</a:t>
                </a:r>
                <a:endParaRPr sz="638" kern="0" dirty="0">
                  <a:solidFill>
                    <a:sysClr val="windowText" lastClr="000000"/>
                  </a:solidFill>
                  <a:latin typeface="Arial"/>
                  <a:cs typeface="Arial"/>
                </a:endParaRPr>
              </a:p>
            </p:txBody>
          </p:sp>
        </p:grpSp>
      </p:grpSp>
      <p:pic>
        <p:nvPicPr>
          <p:cNvPr id="20" name="Picture 19">
            <a:extLst>
              <a:ext uri="{FF2B5EF4-FFF2-40B4-BE49-F238E27FC236}">
                <a16:creationId xmlns:a16="http://schemas.microsoft.com/office/drawing/2014/main" id="{F0CD83F1-2F7C-5437-2592-50005A61A6A4}"/>
              </a:ext>
            </a:extLst>
          </p:cNvPr>
          <p:cNvPicPr>
            <a:picLocks noChangeAspect="1"/>
          </p:cNvPicPr>
          <p:nvPr/>
        </p:nvPicPr>
        <p:blipFill>
          <a:blip r:embed="rId9"/>
          <a:stretch>
            <a:fillRect/>
          </a:stretch>
        </p:blipFill>
        <p:spPr>
          <a:xfrm>
            <a:off x="326408" y="173618"/>
            <a:ext cx="902286" cy="896190"/>
          </a:xfrm>
          <a:prstGeom prst="rect">
            <a:avLst/>
          </a:prstGeom>
        </p:spPr>
      </p:pic>
    </p:spTree>
    <p:extLst>
      <p:ext uri="{BB962C8B-B14F-4D97-AF65-F5344CB8AC3E}">
        <p14:creationId xmlns:p14="http://schemas.microsoft.com/office/powerpoint/2010/main" val="244656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B0FA-0CCD-70C8-C7FA-2FACD0A6EBD1}"/>
              </a:ext>
            </a:extLst>
          </p:cNvPr>
          <p:cNvSpPr>
            <a:spLocks noGrp="1"/>
          </p:cNvSpPr>
          <p:nvPr>
            <p:ph type="title"/>
          </p:nvPr>
        </p:nvSpPr>
        <p:spPr>
          <a:xfrm>
            <a:off x="1590675" y="413952"/>
            <a:ext cx="10515600" cy="788972"/>
          </a:xfrm>
        </p:spPr>
        <p:txBody>
          <a:bodyPr/>
          <a:lstStyle/>
          <a:p>
            <a:r>
              <a:rPr lang="en-US" sz="4400" dirty="0"/>
              <a:t>Elements of AIMS</a:t>
            </a:r>
          </a:p>
        </p:txBody>
      </p:sp>
      <p:sp>
        <p:nvSpPr>
          <p:cNvPr id="3" name="Content Placeholder 2">
            <a:extLst>
              <a:ext uri="{FF2B5EF4-FFF2-40B4-BE49-F238E27FC236}">
                <a16:creationId xmlns:a16="http://schemas.microsoft.com/office/drawing/2014/main" id="{B172CB1C-361B-A9C3-790F-20F52666D5E5}"/>
              </a:ext>
            </a:extLst>
          </p:cNvPr>
          <p:cNvSpPr>
            <a:spLocks noGrp="1"/>
          </p:cNvSpPr>
          <p:nvPr>
            <p:ph idx="1"/>
          </p:nvPr>
        </p:nvSpPr>
        <p:spPr>
          <a:xfrm>
            <a:off x="309512" y="1347001"/>
            <a:ext cx="11044288" cy="4925212"/>
          </a:xfrm>
        </p:spPr>
        <p:txBody>
          <a:bodyPr>
            <a:normAutofit/>
          </a:bodyPr>
          <a:lstStyle/>
          <a:p>
            <a:pPr lvl="1">
              <a:lnSpc>
                <a:spcPct val="100000"/>
              </a:lnSpc>
            </a:pPr>
            <a:r>
              <a:rPr lang="en-US" sz="2000" dirty="0"/>
              <a:t>Be an advocate for the Air &amp; Space Forces (A&amp;SF) by looking for opportunities to </a:t>
            </a:r>
            <a:r>
              <a:rPr lang="en-US" sz="2000" b="1" i="1" dirty="0"/>
              <a:t>tell your story </a:t>
            </a:r>
            <a:r>
              <a:rPr lang="en-US" sz="2000" dirty="0"/>
              <a:t>and the A&amp;SF story whenever you can, to as many different audiences as you can.  Use the </a:t>
            </a:r>
            <a:r>
              <a:rPr lang="en-US" sz="2000" dirty="0">
                <a:hlinkClick r:id="rId2"/>
              </a:rPr>
              <a:t>AIMS Toolbox </a:t>
            </a:r>
            <a:r>
              <a:rPr lang="en-US" sz="2000" dirty="0"/>
              <a:t>to help with current information and ideas</a:t>
            </a:r>
          </a:p>
          <a:p>
            <a:pPr lvl="1">
              <a:lnSpc>
                <a:spcPct val="100000"/>
              </a:lnSpc>
            </a:pPr>
            <a:r>
              <a:rPr lang="en-US" sz="2000" b="1" dirty="0"/>
              <a:t>Reach out to your recruiters</a:t>
            </a:r>
            <a:r>
              <a:rPr lang="en-US" sz="2000" dirty="0"/>
              <a:t>, get to know them and offer to assist. Identify your chapter (and yourself) as a volunteer by registering via the AIMS Opt-In/Out Database (OIDB) so that you are highlighted on the </a:t>
            </a:r>
            <a:r>
              <a:rPr lang="en-US" sz="2000" dirty="0">
                <a:hlinkClick r:id="rId3"/>
              </a:rPr>
              <a:t>Chapter-Squadron Contact Map </a:t>
            </a:r>
            <a:endParaRPr lang="en-US" sz="2000" dirty="0"/>
          </a:p>
          <a:p>
            <a:pPr lvl="1">
              <a:lnSpc>
                <a:spcPct val="100000"/>
              </a:lnSpc>
            </a:pPr>
            <a:r>
              <a:rPr lang="en-US" sz="2000" b="1" dirty="0"/>
              <a:t>Reach out to A&amp;SF-affiliated organizations</a:t>
            </a:r>
            <a:r>
              <a:rPr lang="en-US" sz="2000" dirty="0"/>
              <a:t>: AFROTC, AFJROTC, CAP, Silver Wings, Arnold Air Society to help Inspire those who are already interested   </a:t>
            </a:r>
          </a:p>
          <a:p>
            <a:pPr lvl="1">
              <a:lnSpc>
                <a:spcPct val="100000"/>
              </a:lnSpc>
            </a:pPr>
            <a:r>
              <a:rPr lang="en-US" sz="2000" dirty="0"/>
              <a:t>Reach out to </a:t>
            </a:r>
            <a:r>
              <a:rPr lang="en-US" sz="2000" b="1" dirty="0"/>
              <a:t>community organizations</a:t>
            </a:r>
            <a:r>
              <a:rPr lang="en-US" sz="2000" dirty="0"/>
              <a:t>: Rotary, VFW, American Legion, etc.  Contact with local schools may be especially helpful to facilitate recruiter access </a:t>
            </a:r>
          </a:p>
          <a:p>
            <a:pPr lvl="1">
              <a:lnSpc>
                <a:spcPct val="100000"/>
              </a:lnSpc>
            </a:pPr>
            <a:r>
              <a:rPr lang="en-US" sz="2000" dirty="0"/>
              <a:t>Become familiar with the various programs and applications which facilitate communication and education: </a:t>
            </a:r>
            <a:r>
              <a:rPr lang="en-US" sz="2000" b="1" dirty="0"/>
              <a:t>AIM HIGH App</a:t>
            </a:r>
            <a:r>
              <a:rPr lang="en-US" sz="2000" dirty="0"/>
              <a:t>, </a:t>
            </a:r>
            <a:r>
              <a:rPr lang="en-US" sz="2000" b="1" dirty="0"/>
              <a:t>AIMS Guide</a:t>
            </a:r>
            <a:r>
              <a:rPr lang="en-US" sz="2000" dirty="0"/>
              <a:t>, etc. </a:t>
            </a:r>
          </a:p>
          <a:p>
            <a:pPr lvl="1">
              <a:lnSpc>
                <a:spcPct val="100000"/>
              </a:lnSpc>
            </a:pPr>
            <a:r>
              <a:rPr lang="en-US" sz="2000" dirty="0"/>
              <a:t>We’ll be adding information in the Toolbox as we go!</a:t>
            </a:r>
          </a:p>
          <a:p>
            <a:pPr lvl="1">
              <a:lnSpc>
                <a:spcPct val="100000"/>
              </a:lnSpc>
            </a:pPr>
            <a:endParaRPr lang="en-US" sz="2000" dirty="0"/>
          </a:p>
        </p:txBody>
      </p:sp>
      <p:pic>
        <p:nvPicPr>
          <p:cNvPr id="5" name="Picture 4">
            <a:extLst>
              <a:ext uri="{FF2B5EF4-FFF2-40B4-BE49-F238E27FC236}">
                <a16:creationId xmlns:a16="http://schemas.microsoft.com/office/drawing/2014/main" id="{BDF3B33C-0A16-D543-47E1-F1FDC2F6E746}"/>
              </a:ext>
            </a:extLst>
          </p:cNvPr>
          <p:cNvPicPr>
            <a:picLocks noChangeAspect="1"/>
          </p:cNvPicPr>
          <p:nvPr/>
        </p:nvPicPr>
        <p:blipFill>
          <a:blip r:embed="rId4"/>
          <a:stretch>
            <a:fillRect/>
          </a:stretch>
        </p:blipFill>
        <p:spPr>
          <a:xfrm>
            <a:off x="309512" y="302761"/>
            <a:ext cx="900163" cy="900163"/>
          </a:xfrm>
          <a:prstGeom prst="rect">
            <a:avLst/>
          </a:prstGeom>
        </p:spPr>
      </p:pic>
    </p:spTree>
    <p:extLst>
      <p:ext uri="{BB962C8B-B14F-4D97-AF65-F5344CB8AC3E}">
        <p14:creationId xmlns:p14="http://schemas.microsoft.com/office/powerpoint/2010/main" val="63748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3CB2-4E97-BCE1-E5D2-BAC061F8F27A}"/>
              </a:ext>
            </a:extLst>
          </p:cNvPr>
          <p:cNvSpPr>
            <a:spLocks noGrp="1"/>
          </p:cNvSpPr>
          <p:nvPr>
            <p:ph type="title"/>
          </p:nvPr>
        </p:nvSpPr>
        <p:spPr>
          <a:xfrm>
            <a:off x="3552825" y="365126"/>
            <a:ext cx="10515600" cy="788972"/>
          </a:xfrm>
        </p:spPr>
        <p:txBody>
          <a:bodyPr/>
          <a:lstStyle/>
          <a:p>
            <a:r>
              <a:rPr lang="en-US" dirty="0">
                <a:hlinkClick r:id="rId2"/>
              </a:rPr>
              <a:t>The AIMS Web Page</a:t>
            </a:r>
            <a:endParaRPr lang="en-US" dirty="0"/>
          </a:p>
        </p:txBody>
      </p:sp>
      <p:sp>
        <p:nvSpPr>
          <p:cNvPr id="3" name="Content Placeholder 2">
            <a:extLst>
              <a:ext uri="{FF2B5EF4-FFF2-40B4-BE49-F238E27FC236}">
                <a16:creationId xmlns:a16="http://schemas.microsoft.com/office/drawing/2014/main" id="{6C98AC66-1231-3159-6272-3C86C2486091}"/>
              </a:ext>
            </a:extLst>
          </p:cNvPr>
          <p:cNvSpPr>
            <a:spLocks noGrp="1"/>
          </p:cNvSpPr>
          <p:nvPr>
            <p:ph idx="1"/>
          </p:nvPr>
        </p:nvSpPr>
        <p:spPr>
          <a:xfrm>
            <a:off x="838200" y="1366051"/>
            <a:ext cx="10515600" cy="4925212"/>
          </a:xfrm>
        </p:spPr>
        <p:txBody>
          <a:bodyPr>
            <a:normAutofit/>
          </a:bodyPr>
          <a:lstStyle/>
          <a:p>
            <a:pPr marL="0" indent="0" algn="ctr">
              <a:buNone/>
            </a:pPr>
            <a:r>
              <a:rPr lang="en-US" sz="2400" dirty="0"/>
              <a:t>The AIMS web page is designed to </a:t>
            </a:r>
            <a:r>
              <a:rPr lang="en-US" sz="2400" b="1" dirty="0"/>
              <a:t>help you </a:t>
            </a:r>
            <a:r>
              <a:rPr lang="en-US" sz="2400" dirty="0"/>
              <a:t>be a great </a:t>
            </a:r>
            <a:r>
              <a:rPr lang="en-US" sz="2400" b="1" u="sng" dirty="0"/>
              <a:t>advocate</a:t>
            </a:r>
            <a:r>
              <a:rPr lang="en-US" sz="2400" dirty="0"/>
              <a:t> for our</a:t>
            </a:r>
          </a:p>
          <a:p>
            <a:pPr marL="0" indent="0" algn="ctr">
              <a:buNone/>
            </a:pPr>
            <a:r>
              <a:rPr lang="en-US" sz="3200" dirty="0"/>
              <a:t> Air &amp; Space Forces</a:t>
            </a:r>
            <a:endParaRPr lang="en-US" sz="2400" dirty="0"/>
          </a:p>
          <a:p>
            <a:pPr marL="0" indent="0">
              <a:buNone/>
            </a:pPr>
            <a:r>
              <a:rPr lang="en-US" sz="2400" dirty="0"/>
              <a:t>It includes:</a:t>
            </a:r>
          </a:p>
          <a:p>
            <a:pPr lvl="1"/>
            <a:r>
              <a:rPr lang="en-US" sz="2000" dirty="0"/>
              <a:t>An AIMS overview</a:t>
            </a:r>
          </a:p>
          <a:p>
            <a:pPr lvl="1"/>
            <a:r>
              <a:rPr lang="en-US" sz="2000" dirty="0"/>
              <a:t>A call to action from the AFRS Commander</a:t>
            </a:r>
          </a:p>
          <a:p>
            <a:pPr lvl="1"/>
            <a:r>
              <a:rPr lang="en-US" sz="2000" dirty="0"/>
              <a:t>A Chapter-Squadron Locator map to help AFA chapters and AFRS Squadrons contact each other</a:t>
            </a:r>
          </a:p>
          <a:p>
            <a:pPr lvl="1"/>
            <a:r>
              <a:rPr lang="en-US" sz="2000" dirty="0"/>
              <a:t>The AIMS Toolbox with resources, information and ideas</a:t>
            </a:r>
          </a:p>
          <a:p>
            <a:pPr lvl="1"/>
            <a:r>
              <a:rPr lang="en-US" sz="2000" dirty="0"/>
              <a:t>FAQs about AIMS</a:t>
            </a:r>
          </a:p>
          <a:p>
            <a:pPr marL="457200" lvl="1" indent="0">
              <a:buNone/>
            </a:pPr>
            <a:endParaRPr lang="en-US" sz="2000" dirty="0"/>
          </a:p>
          <a:p>
            <a:pPr marL="0" indent="0">
              <a:buNone/>
            </a:pPr>
            <a:r>
              <a:rPr lang="en-US" sz="2400" dirty="0"/>
              <a:t>Consider this Version 1.0.  Please explore and comment so we can make continuous improvements</a:t>
            </a:r>
          </a:p>
          <a:p>
            <a:pPr marL="0" indent="0">
              <a:buNone/>
            </a:pPr>
            <a:endParaRPr lang="en-US" sz="2400" dirty="0"/>
          </a:p>
          <a:p>
            <a:pPr marL="0" indent="0">
              <a:buNone/>
            </a:pPr>
            <a:endParaRPr lang="en-US" sz="2400" dirty="0"/>
          </a:p>
          <a:p>
            <a:endParaRPr lang="en-US" sz="2400" dirty="0"/>
          </a:p>
        </p:txBody>
      </p:sp>
      <p:pic>
        <p:nvPicPr>
          <p:cNvPr id="4" name="Picture 3">
            <a:extLst>
              <a:ext uri="{FF2B5EF4-FFF2-40B4-BE49-F238E27FC236}">
                <a16:creationId xmlns:a16="http://schemas.microsoft.com/office/drawing/2014/main" id="{F2B84AA4-D380-C84D-E50F-75BCDB71FAD1}"/>
              </a:ext>
            </a:extLst>
          </p:cNvPr>
          <p:cNvPicPr>
            <a:picLocks noChangeAspect="1"/>
          </p:cNvPicPr>
          <p:nvPr/>
        </p:nvPicPr>
        <p:blipFill>
          <a:blip r:embed="rId3"/>
          <a:stretch>
            <a:fillRect/>
          </a:stretch>
        </p:blipFill>
        <p:spPr>
          <a:xfrm>
            <a:off x="998749" y="325307"/>
            <a:ext cx="828791" cy="828791"/>
          </a:xfrm>
          <a:prstGeom prst="rect">
            <a:avLst/>
          </a:prstGeom>
        </p:spPr>
      </p:pic>
    </p:spTree>
    <p:extLst>
      <p:ext uri="{BB962C8B-B14F-4D97-AF65-F5344CB8AC3E}">
        <p14:creationId xmlns:p14="http://schemas.microsoft.com/office/powerpoint/2010/main" val="112118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B0FA-0CCD-70C8-C7FA-2FACD0A6EBD1}"/>
              </a:ext>
            </a:extLst>
          </p:cNvPr>
          <p:cNvSpPr>
            <a:spLocks noGrp="1"/>
          </p:cNvSpPr>
          <p:nvPr>
            <p:ph type="title"/>
          </p:nvPr>
        </p:nvSpPr>
        <p:spPr>
          <a:xfrm>
            <a:off x="838200" y="327819"/>
            <a:ext cx="10515600" cy="788972"/>
          </a:xfrm>
        </p:spPr>
        <p:txBody>
          <a:bodyPr/>
          <a:lstStyle/>
          <a:p>
            <a:r>
              <a:rPr lang="en-US" dirty="0"/>
              <a:t>Individual/Chapter-AFRS Interaction</a:t>
            </a:r>
          </a:p>
        </p:txBody>
      </p:sp>
      <p:sp>
        <p:nvSpPr>
          <p:cNvPr id="3" name="Content Placeholder 2">
            <a:extLst>
              <a:ext uri="{FF2B5EF4-FFF2-40B4-BE49-F238E27FC236}">
                <a16:creationId xmlns:a16="http://schemas.microsoft.com/office/drawing/2014/main" id="{B172CB1C-361B-A9C3-790F-20F52666D5E5}"/>
              </a:ext>
            </a:extLst>
          </p:cNvPr>
          <p:cNvSpPr>
            <a:spLocks noGrp="1"/>
          </p:cNvSpPr>
          <p:nvPr>
            <p:ph idx="1"/>
          </p:nvPr>
        </p:nvSpPr>
        <p:spPr>
          <a:xfrm>
            <a:off x="838200" y="1382698"/>
            <a:ext cx="10515600" cy="4925212"/>
          </a:xfrm>
        </p:spPr>
        <p:txBody>
          <a:bodyPr>
            <a:normAutofit/>
          </a:bodyPr>
          <a:lstStyle/>
          <a:p>
            <a:r>
              <a:rPr lang="en-US" sz="2000" dirty="0"/>
              <a:t>The AFRS Commander requested </a:t>
            </a:r>
            <a:r>
              <a:rPr lang="en-US" sz="2000" b="1" dirty="0"/>
              <a:t>Individual/Chapter contact information </a:t>
            </a:r>
            <a:r>
              <a:rPr lang="en-US" sz="2000" dirty="0"/>
              <a:t>so recruiters can reach out to Chapters for assistance.  We hope this can be a very productive part of AIMS </a:t>
            </a:r>
          </a:p>
          <a:p>
            <a:r>
              <a:rPr lang="en-US" sz="2000" dirty="0"/>
              <a:t>The Chapter-Squadron </a:t>
            </a:r>
            <a:r>
              <a:rPr lang="en-US" sz="2000" b="1" dirty="0"/>
              <a:t>relationship is a work in progress</a:t>
            </a:r>
            <a:r>
              <a:rPr lang="en-US" sz="2000" dirty="0"/>
              <a:t>, and we want to learn as we go and share ideas.  The most important thing is to </a:t>
            </a:r>
            <a:r>
              <a:rPr lang="en-US" sz="2000" b="1" dirty="0"/>
              <a:t>be responsive </a:t>
            </a:r>
            <a:r>
              <a:rPr lang="en-US" sz="2000" dirty="0"/>
              <a:t>if you get a call for help and to get to know recruiters as time and resources permit</a:t>
            </a:r>
          </a:p>
          <a:p>
            <a:r>
              <a:rPr lang="en-US" sz="2000" dirty="0"/>
              <a:t>The </a:t>
            </a:r>
            <a:r>
              <a:rPr lang="en-US" sz="2000" dirty="0">
                <a:hlinkClick r:id="rId2"/>
              </a:rPr>
              <a:t>Chapter-Squadron Locator Map</a:t>
            </a:r>
            <a:r>
              <a:rPr lang="en-US" sz="2000" dirty="0"/>
              <a:t> on the AIMS web page provides an interactive way to make contact. The map (see next page) shows contact info for all AFRS squadrons and AFA chapters and individuals </a:t>
            </a:r>
            <a:r>
              <a:rPr lang="en-US" sz="2000" i="1" dirty="0"/>
              <a:t>who have volunteered through the </a:t>
            </a:r>
            <a:r>
              <a:rPr lang="en-US" sz="2000" b="1" i="1" dirty="0"/>
              <a:t>Opt-In/Out Database</a:t>
            </a:r>
            <a:r>
              <a:rPr lang="en-US" sz="2000" i="1" dirty="0"/>
              <a:t>. </a:t>
            </a:r>
            <a:r>
              <a:rPr lang="en-US" sz="2000" dirty="0"/>
              <a:t>The volunteer process eliminates inactive chapters and improves the chances for a successful engagement</a:t>
            </a:r>
          </a:p>
          <a:p>
            <a:r>
              <a:rPr lang="en-US" sz="2000" dirty="0"/>
              <a:t>Different squadrons and chapters will have different needs and capabilities. </a:t>
            </a:r>
          </a:p>
          <a:p>
            <a:r>
              <a:rPr lang="en-US" sz="2000" dirty="0"/>
              <a:t>See the </a:t>
            </a:r>
            <a:r>
              <a:rPr lang="en-US" sz="2000" dirty="0">
                <a:solidFill>
                  <a:srgbClr val="0070C0"/>
                </a:solidFill>
              </a:rPr>
              <a:t>AIMS Guide 1.1</a:t>
            </a:r>
            <a:r>
              <a:rPr lang="en-US" sz="2000" dirty="0"/>
              <a:t> in the Toolbox for ideas.  </a:t>
            </a:r>
          </a:p>
          <a:p>
            <a:r>
              <a:rPr lang="en-US" sz="2000" b="1" dirty="0"/>
              <a:t>Please provide feedback to </a:t>
            </a:r>
            <a:r>
              <a:rPr lang="en-US" sz="2000" b="1" dirty="0">
                <a:hlinkClick r:id="rId3"/>
              </a:rPr>
              <a:t>Vance Clarke</a:t>
            </a:r>
            <a:r>
              <a:rPr lang="en-US" sz="2000" b="1" dirty="0"/>
              <a:t> (</a:t>
            </a:r>
            <a:r>
              <a:rPr lang="en-US" sz="2000" b="1" dirty="0">
                <a:hlinkClick r:id="rId4"/>
              </a:rPr>
              <a:t>AIMS.Communtications@afa.org</a:t>
            </a:r>
            <a:r>
              <a:rPr lang="en-US" sz="2000" b="1" dirty="0"/>
              <a:t>)</a:t>
            </a:r>
          </a:p>
          <a:p>
            <a:endParaRPr lang="en-US" sz="2000" dirty="0"/>
          </a:p>
        </p:txBody>
      </p:sp>
    </p:spTree>
    <p:extLst>
      <p:ext uri="{BB962C8B-B14F-4D97-AF65-F5344CB8AC3E}">
        <p14:creationId xmlns:p14="http://schemas.microsoft.com/office/powerpoint/2010/main" val="1271799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01E624-ECA6-7176-0169-05453E948B9A}"/>
              </a:ext>
            </a:extLst>
          </p:cNvPr>
          <p:cNvPicPr>
            <a:picLocks noChangeAspect="1"/>
          </p:cNvPicPr>
          <p:nvPr/>
        </p:nvPicPr>
        <p:blipFill rotWithShape="1">
          <a:blip r:embed="rId2"/>
          <a:srcRect l="-1516" t="9266" r="1516" b="-9266"/>
          <a:stretch/>
        </p:blipFill>
        <p:spPr>
          <a:xfrm>
            <a:off x="838200" y="1154098"/>
            <a:ext cx="10836242" cy="5824480"/>
          </a:xfrm>
          <a:prstGeom prst="rect">
            <a:avLst/>
          </a:prstGeom>
          <a:ln>
            <a:solidFill>
              <a:schemeClr val="tx1"/>
            </a:solidFill>
          </a:ln>
        </p:spPr>
      </p:pic>
      <p:sp>
        <p:nvSpPr>
          <p:cNvPr id="2" name="Title 1">
            <a:extLst>
              <a:ext uri="{FF2B5EF4-FFF2-40B4-BE49-F238E27FC236}">
                <a16:creationId xmlns:a16="http://schemas.microsoft.com/office/drawing/2014/main" id="{B7186658-AE36-2FB3-B548-E8ADFB308EAB}"/>
              </a:ext>
            </a:extLst>
          </p:cNvPr>
          <p:cNvSpPr>
            <a:spLocks noGrp="1"/>
          </p:cNvSpPr>
          <p:nvPr>
            <p:ph type="title"/>
          </p:nvPr>
        </p:nvSpPr>
        <p:spPr/>
        <p:txBody>
          <a:bodyPr/>
          <a:lstStyle/>
          <a:p>
            <a:r>
              <a:rPr lang="en-US" dirty="0">
                <a:hlinkClick r:id="rId3"/>
              </a:rPr>
              <a:t>Chapter-Squadron Locator Map</a:t>
            </a:r>
            <a:endParaRPr lang="en-US" dirty="0"/>
          </a:p>
        </p:txBody>
      </p:sp>
      <p:grpSp>
        <p:nvGrpSpPr>
          <p:cNvPr id="21" name="Group 20">
            <a:extLst>
              <a:ext uri="{FF2B5EF4-FFF2-40B4-BE49-F238E27FC236}">
                <a16:creationId xmlns:a16="http://schemas.microsoft.com/office/drawing/2014/main" id="{8AFBF0EB-360C-6056-6225-8A78A504294B}"/>
              </a:ext>
            </a:extLst>
          </p:cNvPr>
          <p:cNvGrpSpPr/>
          <p:nvPr/>
        </p:nvGrpSpPr>
        <p:grpSpPr>
          <a:xfrm>
            <a:off x="1257312" y="4280347"/>
            <a:ext cx="9263143" cy="1365079"/>
            <a:chOff x="1257312" y="4280347"/>
            <a:chExt cx="9263143" cy="1365079"/>
          </a:xfrm>
        </p:grpSpPr>
        <p:sp>
          <p:nvSpPr>
            <p:cNvPr id="8" name="TextBox 7">
              <a:extLst>
                <a:ext uri="{FF2B5EF4-FFF2-40B4-BE49-F238E27FC236}">
                  <a16:creationId xmlns:a16="http://schemas.microsoft.com/office/drawing/2014/main" id="{E64E886A-4F44-5631-DD2A-E03EF492D8D9}"/>
                </a:ext>
              </a:extLst>
            </p:cNvPr>
            <p:cNvSpPr txBox="1"/>
            <p:nvPr/>
          </p:nvSpPr>
          <p:spPr>
            <a:xfrm>
              <a:off x="7188741" y="4280347"/>
              <a:ext cx="1799339" cy="276999"/>
            </a:xfrm>
            <a:prstGeom prst="rect">
              <a:avLst/>
            </a:prstGeom>
            <a:solidFill>
              <a:srgbClr val="FFC000"/>
            </a:solidFill>
          </p:spPr>
          <p:txBody>
            <a:bodyPr wrap="none" rtlCol="0">
              <a:spAutoFit/>
            </a:bodyPr>
            <a:lstStyle/>
            <a:p>
              <a:r>
                <a:rPr lang="en-US" sz="1200" dirty="0"/>
                <a:t>AFA Volunteer Individual</a:t>
              </a:r>
            </a:p>
          </p:txBody>
        </p:sp>
        <p:cxnSp>
          <p:nvCxnSpPr>
            <p:cNvPr id="10" name="Straight Arrow Connector 9">
              <a:extLst>
                <a:ext uri="{FF2B5EF4-FFF2-40B4-BE49-F238E27FC236}">
                  <a16:creationId xmlns:a16="http://schemas.microsoft.com/office/drawing/2014/main" id="{B4173434-61E6-0EEE-3689-8E3A41E0252B}"/>
                </a:ext>
              </a:extLst>
            </p:cNvPr>
            <p:cNvCxnSpPr>
              <a:cxnSpLocks/>
            </p:cNvCxnSpPr>
            <p:nvPr/>
          </p:nvCxnSpPr>
          <p:spPr>
            <a:xfrm flipH="1">
              <a:off x="8205746" y="4557346"/>
              <a:ext cx="71562" cy="3645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D41D9C0-3E39-9DCF-573F-58B6ACE641B4}"/>
                </a:ext>
              </a:extLst>
            </p:cNvPr>
            <p:cNvSpPr txBox="1"/>
            <p:nvPr/>
          </p:nvSpPr>
          <p:spPr>
            <a:xfrm>
              <a:off x="5933686" y="4783357"/>
              <a:ext cx="1254959" cy="276999"/>
            </a:xfrm>
            <a:prstGeom prst="rect">
              <a:avLst/>
            </a:prstGeom>
            <a:solidFill>
              <a:schemeClr val="accent1">
                <a:lumMod val="60000"/>
                <a:lumOff val="40000"/>
              </a:schemeClr>
            </a:solidFill>
          </p:spPr>
          <p:txBody>
            <a:bodyPr wrap="none" rtlCol="0">
              <a:spAutoFit/>
            </a:bodyPr>
            <a:lstStyle/>
            <a:p>
              <a:r>
                <a:rPr lang="en-US" sz="1200" dirty="0"/>
                <a:t>AFRS Squadron</a:t>
              </a:r>
            </a:p>
          </p:txBody>
        </p:sp>
        <p:cxnSp>
          <p:nvCxnSpPr>
            <p:cNvPr id="14" name="Straight Arrow Connector 13">
              <a:extLst>
                <a:ext uri="{FF2B5EF4-FFF2-40B4-BE49-F238E27FC236}">
                  <a16:creationId xmlns:a16="http://schemas.microsoft.com/office/drawing/2014/main" id="{B17830EC-AD9D-76B8-A913-C65A1C2E71F9}"/>
                </a:ext>
              </a:extLst>
            </p:cNvPr>
            <p:cNvCxnSpPr>
              <a:cxnSpLocks/>
            </p:cNvCxnSpPr>
            <p:nvPr/>
          </p:nvCxnSpPr>
          <p:spPr>
            <a:xfrm>
              <a:off x="7188645" y="4921856"/>
              <a:ext cx="84217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76D8566-0DC2-54D0-7C3D-4452164313F1}"/>
                </a:ext>
              </a:extLst>
            </p:cNvPr>
            <p:cNvSpPr txBox="1"/>
            <p:nvPr/>
          </p:nvSpPr>
          <p:spPr>
            <a:xfrm>
              <a:off x="8829286" y="5207818"/>
              <a:ext cx="1691169" cy="276999"/>
            </a:xfrm>
            <a:prstGeom prst="rect">
              <a:avLst/>
            </a:prstGeom>
            <a:solidFill>
              <a:schemeClr val="accent6">
                <a:lumMod val="60000"/>
                <a:lumOff val="40000"/>
              </a:schemeClr>
            </a:solidFill>
          </p:spPr>
          <p:txBody>
            <a:bodyPr wrap="none" rtlCol="0">
              <a:spAutoFit/>
            </a:bodyPr>
            <a:lstStyle/>
            <a:p>
              <a:r>
                <a:rPr lang="en-US" sz="1200" dirty="0"/>
                <a:t>AFA Volunteer Chapter</a:t>
              </a:r>
            </a:p>
          </p:txBody>
        </p:sp>
        <p:cxnSp>
          <p:nvCxnSpPr>
            <p:cNvPr id="18" name="Straight Arrow Connector 17">
              <a:extLst>
                <a:ext uri="{FF2B5EF4-FFF2-40B4-BE49-F238E27FC236}">
                  <a16:creationId xmlns:a16="http://schemas.microsoft.com/office/drawing/2014/main" id="{8FF8D673-C10A-2793-B415-29BA475781F7}"/>
                </a:ext>
              </a:extLst>
            </p:cNvPr>
            <p:cNvCxnSpPr>
              <a:cxnSpLocks/>
            </p:cNvCxnSpPr>
            <p:nvPr/>
          </p:nvCxnSpPr>
          <p:spPr>
            <a:xfrm flipH="1">
              <a:off x="8436334" y="5339391"/>
              <a:ext cx="346797" cy="306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CE31B6E-725F-114D-CFB7-82EC7EE5336F}"/>
                </a:ext>
              </a:extLst>
            </p:cNvPr>
            <p:cNvSpPr txBox="1"/>
            <p:nvPr/>
          </p:nvSpPr>
          <p:spPr>
            <a:xfrm>
              <a:off x="1257312" y="4414025"/>
              <a:ext cx="1676388" cy="1015663"/>
            </a:xfrm>
            <a:prstGeom prst="rect">
              <a:avLst/>
            </a:prstGeom>
            <a:solidFill>
              <a:srgbClr val="FFFF00"/>
            </a:solidFill>
            <a:ln>
              <a:solidFill>
                <a:schemeClr val="tx1"/>
              </a:solidFill>
            </a:ln>
          </p:spPr>
          <p:txBody>
            <a:bodyPr wrap="square" rtlCol="0">
              <a:spAutoFit/>
            </a:bodyPr>
            <a:lstStyle/>
            <a:p>
              <a:pPr algn="ctr"/>
              <a:r>
                <a:rPr lang="en-US" sz="1200" dirty="0"/>
                <a:t>Contact info will appear here when you click on a pin. You can deselect layers as desired</a:t>
              </a:r>
            </a:p>
          </p:txBody>
        </p:sp>
      </p:grpSp>
    </p:spTree>
    <p:extLst>
      <p:ext uri="{BB962C8B-B14F-4D97-AF65-F5344CB8AC3E}">
        <p14:creationId xmlns:p14="http://schemas.microsoft.com/office/powerpoint/2010/main" val="3348305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4CF71A8-7BEF-4B19-9CF2-6D3C997FD500}">
  <we:reference id="wa104051163" version="1.2.0.3" store="en-US" storeType="OMEX"/>
  <we:alternateReferences>
    <we:reference id="WA104051163" version="1.2.0.3"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D6ABED5CFCC44CAFD3887EA6F2AFBC" ma:contentTypeVersion="14" ma:contentTypeDescription="Create a new document." ma:contentTypeScope="" ma:versionID="16519dd33c9b9f0302d8ea4c4c556974">
  <xsd:schema xmlns:xsd="http://www.w3.org/2001/XMLSchema" xmlns:xs="http://www.w3.org/2001/XMLSchema" xmlns:p="http://schemas.microsoft.com/office/2006/metadata/properties" xmlns:ns2="608dc51c-bc95-4438-9546-c03356579892" xmlns:ns3="562e9c33-cb4f-4f66-93a9-17b8d4b853e2" targetNamespace="http://schemas.microsoft.com/office/2006/metadata/properties" ma:root="true" ma:fieldsID="06ab1e57f01e43571521da6cfd23a731" ns2:_="" ns3:_="">
    <xsd:import namespace="608dc51c-bc95-4438-9546-c03356579892"/>
    <xsd:import namespace="562e9c33-cb4f-4f66-93a9-17b8d4b853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dc51c-bc95-4438-9546-c033565798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819ff1d-3d4a-4ad6-b2f1-f30ec74a614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2e9c33-cb4f-4f66-93a9-17b8d4b853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1ab52f9-46c4-43fa-a47b-868205f09fea}" ma:internalName="TaxCatchAll" ma:showField="CatchAllData" ma:web="562e9c33-cb4f-4f66-93a9-17b8d4b853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62e9c33-cb4f-4f66-93a9-17b8d4b853e2" xsi:nil="true"/>
    <lcf76f155ced4ddcb4097134ff3c332f xmlns="608dc51c-bc95-4438-9546-c033565798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A32B20-02DC-4A9D-B593-BBBE95126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dc51c-bc95-4438-9546-c03356579892"/>
    <ds:schemaRef ds:uri="562e9c33-cb4f-4f66-93a9-17b8d4b853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E0C77A-2151-4EA9-BB01-AEC24EB2C2F5}">
  <ds:schemaRefs>
    <ds:schemaRef ds:uri="http://schemas.microsoft.com/office/2006/metadata/properties"/>
    <ds:schemaRef ds:uri="http://schemas.microsoft.com/office/infopath/2007/PartnerControls"/>
    <ds:schemaRef ds:uri="562e9c33-cb4f-4f66-93a9-17b8d4b853e2"/>
    <ds:schemaRef ds:uri="608dc51c-bc95-4438-9546-c03356579892"/>
  </ds:schemaRefs>
</ds:datastoreItem>
</file>

<file path=customXml/itemProps3.xml><?xml version="1.0" encoding="utf-8"?>
<ds:datastoreItem xmlns:ds="http://schemas.openxmlformats.org/officeDocument/2006/customXml" ds:itemID="{49EA7E1C-E5A2-4EDC-A8C6-296C9F1E64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11235</TotalTime>
  <Words>1588</Words>
  <Application>Microsoft Office PowerPoint</Application>
  <PresentationFormat>Widescreen</PresentationFormat>
  <Paragraphs>136</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Times New Roman</vt:lpstr>
      <vt:lpstr>Verdana</vt:lpstr>
      <vt:lpstr>Office Theme</vt:lpstr>
      <vt:lpstr>AFA AIMS  ADVOCATES TO INSPIRE MILITARY SERVICE   AIMS Orientation for AFA Leaders   </vt:lpstr>
      <vt:lpstr>AIMS Overview</vt:lpstr>
      <vt:lpstr>Why AIMS?</vt:lpstr>
      <vt:lpstr>The Environment</vt:lpstr>
      <vt:lpstr>Foundational Challenge: A Lack of Familiarity with the Military</vt:lpstr>
      <vt:lpstr>Elements of AIMS</vt:lpstr>
      <vt:lpstr>The AIMS Web Page</vt:lpstr>
      <vt:lpstr>Individual/Chapter-AFRS Interaction</vt:lpstr>
      <vt:lpstr>Chapter-Squadron Locator Map</vt:lpstr>
      <vt:lpstr>AIMS Opt-In/Out Database (OIDB)</vt:lpstr>
      <vt:lpstr>AIMS Guide 1.1</vt:lpstr>
      <vt:lpstr>Closing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Campbell</dc:creator>
  <cp:lastModifiedBy>Vance Clarke</cp:lastModifiedBy>
  <cp:revision>17</cp:revision>
  <cp:lastPrinted>2024-03-04T02:54:32Z</cp:lastPrinted>
  <dcterms:created xsi:type="dcterms:W3CDTF">2024-02-25T22:15:35Z</dcterms:created>
  <dcterms:modified xsi:type="dcterms:W3CDTF">2024-07-25T09:55:47Z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0x010100B9D6ABED5CFCC44CAFD3887EA6F2AFBC</vt:lpwstr>
  </property>
</Properties>
</file>